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9"/>
  </p:notesMasterIdLst>
  <p:sldIdLst>
    <p:sldId id="397" r:id="rId2"/>
    <p:sldId id="398" r:id="rId3"/>
    <p:sldId id="355" r:id="rId4"/>
    <p:sldId id="356" r:id="rId5"/>
    <p:sldId id="339" r:id="rId6"/>
    <p:sldId id="340" r:id="rId7"/>
    <p:sldId id="342" r:id="rId8"/>
    <p:sldId id="343" r:id="rId9"/>
    <p:sldId id="344" r:id="rId10"/>
    <p:sldId id="345" r:id="rId11"/>
    <p:sldId id="346" r:id="rId12"/>
    <p:sldId id="347" r:id="rId13"/>
    <p:sldId id="350" r:id="rId14"/>
    <p:sldId id="349" r:id="rId15"/>
    <p:sldId id="352" r:id="rId16"/>
    <p:sldId id="351" r:id="rId17"/>
    <p:sldId id="35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998AAB7-6E42-4303-BFD5-F73B725D9E9B}">
          <p14:sldIdLst>
            <p14:sldId id="397"/>
            <p14:sldId id="398"/>
            <p14:sldId id="355"/>
            <p14:sldId id="356"/>
            <p14:sldId id="339"/>
            <p14:sldId id="340"/>
            <p14:sldId id="342"/>
            <p14:sldId id="343"/>
            <p14:sldId id="344"/>
            <p14:sldId id="345"/>
            <p14:sldId id="346"/>
            <p14:sldId id="347"/>
            <p14:sldId id="350"/>
            <p14:sldId id="349"/>
            <p14:sldId id="352"/>
            <p14:sldId id="351"/>
            <p14:sldId id="35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y Oswald" initials="JJO" lastIdx="1" clrIdx="0"/>
  <p:cmAuthor id="1" name="Vipin" initials="V" lastIdx="1" clrIdx="1"/>
  <p:cmAuthor id="2" name="joswald1" initials="j" lastIdx="5" clrIdx="2"/>
  <p:cmAuthor id="3" name="Jay Oswald" initials="JO" lastIdx="2" clrIdx="3">
    <p:extLst>
      <p:ext uri="{19B8F6BF-5375-455C-9EA6-DF929625EA0E}">
        <p15:presenceInfo xmlns:p15="http://schemas.microsoft.com/office/powerpoint/2012/main" userId="e779f6b89e938da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242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4" autoAdjust="0"/>
    <p:restoredTop sz="90261" autoAdjust="0"/>
  </p:normalViewPr>
  <p:slideViewPr>
    <p:cSldViewPr snapToGrid="0" snapToObjects="1">
      <p:cViewPr varScale="1">
        <p:scale>
          <a:sx n="103" d="100"/>
          <a:sy n="103" d="100"/>
        </p:scale>
        <p:origin x="1908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-2808" y="-11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80.png>
</file>

<file path=ppt/media/image39.jp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6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imes New Roman" panose="02020603050405020304" pitchFamily="18" charset="0"/>
              </a:defRPr>
            </a:lvl1pPr>
          </a:lstStyle>
          <a:p>
            <a:fld id="{E0C7A37F-6162-46A1-B235-92BEB440F7BA}" type="datetimeFigureOut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Times New Roman" panose="02020603050405020304" pitchFamily="18" charset="0"/>
              </a:defRPr>
            </a:lvl1pPr>
          </a:lstStyle>
          <a:p>
            <a:fld id="{88F5F146-2348-4502-B1E8-61DD77B180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122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Three cables were used to map from task space to joint space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F5F146-2348-4502-B1E8-61DD77B18080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818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0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62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7086600" y="6553200"/>
            <a:ext cx="2057400" cy="30480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rgbClr val="FFC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12C16CF7-85E9-4853-B87B-43FB29A8D8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23554" name="Picture 2" descr="http://www.arthritis.org/media/chapters/gsw/images/2009/Winterhoff/ASU_logo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4976998"/>
            <a:ext cx="2286000" cy="67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0626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 baseline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066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1912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‹#›</a:t>
            </a:fld>
            <a:endParaRPr 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226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066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rgbClr val="FFC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655D8937-204B-4FCE-B981-45E86F933D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437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066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rgbClr val="FFC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BC699237-011A-4745-A505-22755087964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331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066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rgbClr val="FFC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40931C5E-DD9B-4189-9C16-DB19002AF08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65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066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rgbClr val="FFC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C994D68E-F527-4B7A-A54D-B46E38E9DEF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189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066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BAD4F1A6-C3A3-4BF7-985D-F4914995AA5E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47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066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CBD11D78-D242-4D69-B231-C8C2D484CA80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153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066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78EE8BAE-8D53-4667-AB74-24DC119C6E7C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521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553200"/>
            <a:ext cx="9144000" cy="304800"/>
          </a:xfrm>
          <a:prstGeom prst="rect">
            <a:avLst/>
          </a:prstGeom>
          <a:solidFill>
            <a:srgbClr val="99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600" dirty="0">
              <a:solidFill>
                <a:prstClr val="white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30480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828800"/>
            <a:ext cx="8229600" cy="429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248400"/>
            <a:ext cx="9144000" cy="304800"/>
          </a:xfrm>
          <a:prstGeom prst="rect">
            <a:avLst/>
          </a:prstGeom>
          <a:solidFill>
            <a:srgbClr val="FFB3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r">
              <a:defRPr/>
            </a:pPr>
            <a:endParaRPr lang="en-US" sz="1400" dirty="0">
              <a:solidFill>
                <a:sysClr val="windowText" lastClr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04800"/>
          </a:xfrm>
          <a:prstGeom prst="rect">
            <a:avLst/>
          </a:prstGeom>
          <a:solidFill>
            <a:srgbClr val="99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600" dirty="0">
              <a:solidFill>
                <a:prstClr val="white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074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Times New Roman" panose="02020603050405020304" pitchFamily="18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png"/><Relationship Id="rId3" Type="http://schemas.openxmlformats.org/officeDocument/2006/relationships/tags" Target="../tags/tag3.xml"/><Relationship Id="rId7" Type="http://schemas.openxmlformats.org/officeDocument/2006/relationships/image" Target="../media/image2.jpeg"/><Relationship Id="rId12" Type="http://schemas.openxmlformats.org/officeDocument/2006/relationships/image" Target="../media/image7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6.png"/><Relationship Id="rId5" Type="http://schemas.openxmlformats.org/officeDocument/2006/relationships/tags" Target="../tags/tag5.xml"/><Relationship Id="rId15" Type="http://schemas.openxmlformats.org/officeDocument/2006/relationships/image" Target="../media/image10.png"/><Relationship Id="rId10" Type="http://schemas.openxmlformats.org/officeDocument/2006/relationships/image" Target="../media/image5.png"/><Relationship Id="rId4" Type="http://schemas.openxmlformats.org/officeDocument/2006/relationships/tags" Target="../tags/tag4.xml"/><Relationship Id="rId9" Type="http://schemas.openxmlformats.org/officeDocument/2006/relationships/image" Target="../media/image4.png"/><Relationship Id="rId1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tags" Target="../tags/tag27.xml"/><Relationship Id="rId7" Type="http://schemas.openxmlformats.org/officeDocument/2006/relationships/image" Target="../media/image45.png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image" Target="../media/image380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tags" Target="../tags/tag8.xml"/><Relationship Id="rId7" Type="http://schemas.openxmlformats.org/officeDocument/2006/relationships/image" Target="../media/image11.pn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tags" Target="../tags/tag11.xml"/><Relationship Id="rId7" Type="http://schemas.openxmlformats.org/officeDocument/2006/relationships/image" Target="../media/image13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4.xml"/><Relationship Id="rId7" Type="http://schemas.openxmlformats.org/officeDocument/2006/relationships/image" Target="../media/image9.pn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image" Target="../media/image8.png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png"/><Relationship Id="rId5" Type="http://schemas.openxmlformats.org/officeDocument/2006/relationships/image" Target="../media/image20.jpeg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tags" Target="../tags/tag17.xml"/><Relationship Id="rId7" Type="http://schemas.openxmlformats.org/officeDocument/2006/relationships/image" Target="../media/image28.png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image" Target="../media/image27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31.png"/><Relationship Id="rId4" Type="http://schemas.openxmlformats.org/officeDocument/2006/relationships/tags" Target="../tags/tag18.xml"/><Relationship Id="rId9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image" Target="../media/image37.png"/><Relationship Id="rId3" Type="http://schemas.openxmlformats.org/officeDocument/2006/relationships/tags" Target="../tags/tag21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36.png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11" Type="http://schemas.openxmlformats.org/officeDocument/2006/relationships/image" Target="../media/image35.png"/><Relationship Id="rId5" Type="http://schemas.openxmlformats.org/officeDocument/2006/relationships/tags" Target="../tags/tag23.xml"/><Relationship Id="rId10" Type="http://schemas.openxmlformats.org/officeDocument/2006/relationships/image" Target="../media/image34.png"/><Relationship Id="rId4" Type="http://schemas.openxmlformats.org/officeDocument/2006/relationships/tags" Target="../tags/tag22.xml"/><Relationship Id="rId9" Type="http://schemas.openxmlformats.org/officeDocument/2006/relationships/image" Target="../media/image33.png"/><Relationship Id="rId14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865EC663-9A85-4358-98B5-1DED5783967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083" y="3661487"/>
            <a:ext cx="1843870" cy="141577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1A9A1-732C-43F1-8AEA-8E9EF7FF5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1</a:t>
            </a:fld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886436-A29D-4919-95E8-5C2428ABA458}"/>
              </a:ext>
            </a:extLst>
          </p:cNvPr>
          <p:cNvSpPr txBox="1"/>
          <p:nvPr/>
        </p:nvSpPr>
        <p:spPr>
          <a:xfrm>
            <a:off x="202215" y="434383"/>
            <a:ext cx="3213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Daniela Rus’s group 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(2020)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018423-43C7-46C6-AC9D-78C5470C2B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-316749" y="1116732"/>
            <a:ext cx="1891712" cy="11882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CC0585-5242-4309-9DFF-85707E32D516}"/>
              </a:ext>
            </a:extLst>
          </p:cNvPr>
          <p:cNvSpPr txBox="1"/>
          <p:nvPr/>
        </p:nvSpPr>
        <p:spPr>
          <a:xfrm>
            <a:off x="1345984" y="842008"/>
            <a:ext cx="2967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dynamic model with inextensible layer in the middle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0CB652-73A9-460E-A545-CBBD6CEC1858}"/>
              </a:ext>
            </a:extLst>
          </p:cNvPr>
          <p:cNvSpPr txBox="1"/>
          <p:nvPr/>
        </p:nvSpPr>
        <p:spPr>
          <a:xfrm>
            <a:off x="1330098" y="1881771"/>
            <a:ext cx="285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Curvature dynamic control with uncertainties but input uncertainties is not included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98D3E2-117A-446E-AC8F-DF7188002401}"/>
              </a:ext>
            </a:extLst>
          </p:cNvPr>
          <p:cNvSpPr txBox="1"/>
          <p:nvPr/>
        </p:nvSpPr>
        <p:spPr>
          <a:xfrm>
            <a:off x="4882814" y="381835"/>
            <a:ext cx="327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Ian Walker’s group (2010)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0E48A23-54F8-4F5E-8757-21843BB6E6C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866"/>
          <a:stretch/>
        </p:blipFill>
        <p:spPr>
          <a:xfrm>
            <a:off x="4576937" y="764992"/>
            <a:ext cx="1891712" cy="1454180"/>
          </a:xfrm>
          <a:prstGeom prst="rect">
            <a:avLst/>
          </a:prstGeom>
        </p:spPr>
      </p:pic>
      <p:pic>
        <p:nvPicPr>
          <p:cNvPr id="26" name="Picture 25" descr="\documentclass{article}&#10;\usepackage{amsmath}&#10;\pagestyle{empty}&#10;\begin{document}&#10;\begin{align}&#10;&amp;q=\theta\nonumber\\&#10;&amp;    M(q)\Ddot{q}+(C(q,\Dot{q})+D)\Dot{q}+G(q)+Kq=\tau\nonumber&#10;    \end{align}&#10;&#10;&#10;&#10;\end{document}" title="IguanaTex Bitmap Display">
            <a:extLst>
              <a:ext uri="{FF2B5EF4-FFF2-40B4-BE49-F238E27FC236}">
                <a16:creationId xmlns:a16="http://schemas.microsoft.com/office/drawing/2014/main" id="{8A2B217C-7BFD-40E2-B9F7-61B842B490A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223" y="1393623"/>
            <a:ext cx="3204267" cy="43520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AD36248-046B-4F29-9627-9B1E06DDFB32}"/>
              </a:ext>
            </a:extLst>
          </p:cNvPr>
          <p:cNvSpPr txBox="1"/>
          <p:nvPr/>
        </p:nvSpPr>
        <p:spPr>
          <a:xfrm>
            <a:off x="6479954" y="1322922"/>
            <a:ext cx="3746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dynamic model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" name="Picture 40" descr="\documentclass{article}&#10;\usepackage{amsmath}&#10;\pagestyle{empty}&#10;\begin{document}&#10;\begin{align}&#10;q&amp;=[\theta,l]'\nonumber\\&#10;    M(q)\Ddot{q}+C(q,\Dot{q})\Dot{q}+G(q)+B(q)+E(q)&amp;=\tau\nonumber&#10;    \end{align}&#10;&#10;&#10;&#10;\end{document}" title="IguanaTex Bitmap Display">
            <a:extLst>
              <a:ext uri="{FF2B5EF4-FFF2-40B4-BE49-F238E27FC236}">
                <a16:creationId xmlns:a16="http://schemas.microsoft.com/office/drawing/2014/main" id="{83AA2DC4-E652-486D-911E-02704131E94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242" y="1989144"/>
            <a:ext cx="3665067" cy="45653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C4B3E40-DA7F-450A-AE87-0F044C361E41}"/>
              </a:ext>
            </a:extLst>
          </p:cNvPr>
          <p:cNvSpPr txBox="1"/>
          <p:nvPr/>
        </p:nvSpPr>
        <p:spPr>
          <a:xfrm>
            <a:off x="4478277" y="2505459"/>
            <a:ext cx="45131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Sliding model control without considering input and damping uncertainties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3FEF72-2253-49A5-AFAF-6292EE900FBB}"/>
              </a:ext>
            </a:extLst>
          </p:cNvPr>
          <p:cNvSpPr txBox="1"/>
          <p:nvPr/>
        </p:nvSpPr>
        <p:spPr>
          <a:xfrm>
            <a:off x="86319" y="3315817"/>
            <a:ext cx="3746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Marc D. </a:t>
            </a:r>
            <a:r>
              <a:rPr lang="en-US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Killpack’s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group 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(2015)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A5567CC-7AB6-4BD7-8C31-33C0C763D1F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55" y="4109361"/>
            <a:ext cx="1640343" cy="151536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4605253A-1E65-497A-8BFE-F89461F8EA79}"/>
              </a:ext>
            </a:extLst>
          </p:cNvPr>
          <p:cNvSpPr txBox="1"/>
          <p:nvPr/>
        </p:nvSpPr>
        <p:spPr>
          <a:xfrm>
            <a:off x="1330098" y="3734536"/>
            <a:ext cx="2141866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dynamic model (inverted pendulum)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7" name="Picture 36" descr="\documentclass{article}&#10;\usepackage{amsmath}&#10;\pagestyle{empty}&#10;\begin{document}&#10;\begin{gather}&#10;    q=\theta,\nonumber&#10;    \end{gather}&#10;\end{document}" title="IguanaTex Bitmap Display">
            <a:extLst>
              <a:ext uri="{FF2B5EF4-FFF2-40B4-BE49-F238E27FC236}">
                <a16:creationId xmlns:a16="http://schemas.microsoft.com/office/drawing/2014/main" id="{389A6714-2BDA-48F5-8142-2C852862D269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836" y="4290440"/>
            <a:ext cx="443733" cy="157867"/>
          </a:xfrm>
          <a:prstGeom prst="rect">
            <a:avLst/>
          </a:prstGeom>
        </p:spPr>
      </p:pic>
      <p:pic>
        <p:nvPicPr>
          <p:cNvPr id="38" name="Picture 37" descr="\documentclass{article}&#10;\usepackage{amsmath}&#10;\pagestyle{empty}&#10;\begin{document}&#10;\begin{align}&#10;    \tau_a=&amp;I\Ddot{q}+K_d\Dot{q}+mg\frac{L}{2}sin(q)&#10;\nonumber\\&#10;\tau_a=&amp;\gamma_0P_0-\gamma_1P_1+K_sq\nonumber\\&#10;\dot{P}=&amp;-\alpha P+\beta P_d\nonumber&#10;    \end{align}&#10;&#10;&#10;&#10;\end{document}" title="IguanaTex Bitmap Display">
            <a:extLst>
              <a:ext uri="{FF2B5EF4-FFF2-40B4-BE49-F238E27FC236}">
                <a16:creationId xmlns:a16="http://schemas.microsoft.com/office/drawing/2014/main" id="{DE6B08D7-CAD6-4998-9300-6232B3C6654B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822" y="4494030"/>
            <a:ext cx="2141866" cy="90880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B16B827-BF56-474A-81CB-4012BAC9ADC9}"/>
              </a:ext>
            </a:extLst>
          </p:cNvPr>
          <p:cNvSpPr txBox="1"/>
          <p:nvPr/>
        </p:nvSpPr>
        <p:spPr>
          <a:xfrm>
            <a:off x="1515836" y="5467251"/>
            <a:ext cx="1956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 controller without gravity term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73D80F5-7680-4B4B-919D-6ED62B0C9282}"/>
              </a:ext>
            </a:extLst>
          </p:cNvPr>
          <p:cNvSpPr txBox="1"/>
          <p:nvPr/>
        </p:nvSpPr>
        <p:spPr>
          <a:xfrm>
            <a:off x="4299167" y="3315817"/>
            <a:ext cx="40540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</a:t>
            </a:r>
            <a:r>
              <a:rPr lang="en-US" sz="18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Raffaello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D’Andrea</a:t>
            </a:r>
            <a:r>
              <a:rPr lang="en-US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’s</a:t>
            </a:r>
            <a:r>
              <a:rPr 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group 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3E6DD30-14F7-4603-89A9-8CEA06A2D465}"/>
              </a:ext>
            </a:extLst>
          </p:cNvPr>
          <p:cNvSpPr txBox="1"/>
          <p:nvPr/>
        </p:nvSpPr>
        <p:spPr>
          <a:xfrm>
            <a:off x="5977226" y="3640283"/>
            <a:ext cx="26140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dynamic model (two pendulums)</a:t>
            </a:r>
            <a:endParaRPr lang="en-US" sz="1600" dirty="0"/>
          </a:p>
        </p:txBody>
      </p:sp>
      <p:pic>
        <p:nvPicPr>
          <p:cNvPr id="50" name="Picture 49" descr="\documentclass{article}&#10;\usepackage{amsmath}&#10;\pagestyle{empty}&#10;\begin{document}&#10;\begin{align}&#10;(mR^2_0 + M\frac{R^2_0}{4})\ddot{\alpha} + d_{\alpha}\dot{\alpha} + k_{\alpha}= \tau_{\alpha}\nonumber\\&#10;(mR^2_0 + M\frac{R^2_0}{4})\ddot{\beta} + d_{\beta}\dot{\beta} + k_{\beta}= \tau_{\beta}\nonumber&#10;\end{align}&#10;\end{document}" title="IguanaTex Bitmap Display">
            <a:extLst>
              <a:ext uri="{FF2B5EF4-FFF2-40B4-BE49-F238E27FC236}">
                <a16:creationId xmlns:a16="http://schemas.microsoft.com/office/drawing/2014/main" id="{F27FABFA-0A19-4769-A91F-DDB70BDE9D67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451" y="4153700"/>
            <a:ext cx="2602667" cy="84480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7417052F-6F27-419D-A80B-58E1EDC6259B}"/>
              </a:ext>
            </a:extLst>
          </p:cNvPr>
          <p:cNvSpPr txBox="1"/>
          <p:nvPr/>
        </p:nvSpPr>
        <p:spPr>
          <a:xfrm>
            <a:off x="5977226" y="5010099"/>
            <a:ext cx="3014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linear gain-scheduling feedback controller together with iterative learning control</a:t>
            </a:r>
          </a:p>
        </p:txBody>
      </p:sp>
    </p:spTree>
    <p:extLst>
      <p:ext uri="{BB962C8B-B14F-4D97-AF65-F5344CB8AC3E}">
        <p14:creationId xmlns:p14="http://schemas.microsoft.com/office/powerpoint/2010/main" val="1394667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5628B-C59C-47C9-93DC-C9000519C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3FE2A9-A3C3-4855-8D58-8A4E5E35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10</a:t>
            </a:fld>
            <a:endParaRPr lang="en-US" dirty="0">
              <a:latin typeface="Times New Roman" panose="02020603050405020304" pitchFamily="18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195604-22B4-4092-B0BC-59B80D86020F}"/>
              </a:ext>
            </a:extLst>
          </p:cNvPr>
          <p:cNvGrpSpPr/>
          <p:nvPr/>
        </p:nvGrpSpPr>
        <p:grpSpPr>
          <a:xfrm>
            <a:off x="377412" y="2145627"/>
            <a:ext cx="2580453" cy="4018868"/>
            <a:chOff x="556005" y="1418253"/>
            <a:chExt cx="2580453" cy="401886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CF9A336-2484-4AA4-BEDF-7DDEA42FD0A3}"/>
                </a:ext>
              </a:extLst>
            </p:cNvPr>
            <p:cNvGrpSpPr/>
            <p:nvPr/>
          </p:nvGrpSpPr>
          <p:grpSpPr>
            <a:xfrm>
              <a:off x="556005" y="1418253"/>
              <a:ext cx="2580453" cy="4018868"/>
              <a:chOff x="556005" y="1418253"/>
              <a:chExt cx="2580453" cy="4018868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5B95D7D-C664-48DF-A13B-AFA3040968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66"/>
              <a:stretch/>
            </p:blipFill>
            <p:spPr>
              <a:xfrm>
                <a:off x="556005" y="1418253"/>
                <a:ext cx="2580453" cy="4018868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593C590-AB0F-4D64-B5C0-299FFC5A1775}"/>
                  </a:ext>
                </a:extLst>
              </p:cNvPr>
              <p:cNvSpPr/>
              <p:nvPr/>
            </p:nvSpPr>
            <p:spPr>
              <a:xfrm>
                <a:off x="783771" y="3293706"/>
                <a:ext cx="2248678" cy="1352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913016E-8E71-47AB-9494-D5FA4E0BCB42}"/>
                  </a:ext>
                </a:extLst>
              </p:cNvPr>
              <p:cNvSpPr/>
              <p:nvPr/>
            </p:nvSpPr>
            <p:spPr>
              <a:xfrm>
                <a:off x="887780" y="1570653"/>
                <a:ext cx="2248678" cy="1352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3C241CE-43F4-4814-A11D-33061EF2E71B}"/>
                </a:ext>
              </a:extLst>
            </p:cNvPr>
            <p:cNvSpPr/>
            <p:nvPr/>
          </p:nvSpPr>
          <p:spPr>
            <a:xfrm>
              <a:off x="887780" y="4133461"/>
              <a:ext cx="2248678" cy="2088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AD5D4FF-8A6F-4E64-8979-3DC2E1014C32}"/>
              </a:ext>
            </a:extLst>
          </p:cNvPr>
          <p:cNvGrpSpPr/>
          <p:nvPr/>
        </p:nvGrpSpPr>
        <p:grpSpPr>
          <a:xfrm>
            <a:off x="3060115" y="2213688"/>
            <a:ext cx="3023769" cy="4018040"/>
            <a:chOff x="3025577" y="1710612"/>
            <a:chExt cx="3023769" cy="4018040"/>
          </a:xfrm>
        </p:grpSpPr>
        <p:pic>
          <p:nvPicPr>
            <p:cNvPr id="11" name="Picture 10" descr="Chart&#10;&#10;Description automatically generated">
              <a:extLst>
                <a:ext uri="{FF2B5EF4-FFF2-40B4-BE49-F238E27FC236}">
                  <a16:creationId xmlns:a16="http://schemas.microsoft.com/office/drawing/2014/main" id="{96F7B2A2-160B-4617-92E4-22FC6DCA9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5577" y="1710612"/>
              <a:ext cx="2678693" cy="4018040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E0E0431-4D4A-46FC-8534-B621360F08C5}"/>
                </a:ext>
              </a:extLst>
            </p:cNvPr>
            <p:cNvSpPr/>
            <p:nvPr/>
          </p:nvSpPr>
          <p:spPr>
            <a:xfrm>
              <a:off x="3579349" y="1856014"/>
              <a:ext cx="2248678" cy="1352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9252729-1672-46E6-A63F-4DB7B1803250}"/>
                </a:ext>
              </a:extLst>
            </p:cNvPr>
            <p:cNvSpPr/>
            <p:nvPr/>
          </p:nvSpPr>
          <p:spPr>
            <a:xfrm>
              <a:off x="3688701" y="3561378"/>
              <a:ext cx="2248678" cy="1352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C760581-483F-4E7B-8560-C12E239FF7F5}"/>
                </a:ext>
              </a:extLst>
            </p:cNvPr>
            <p:cNvSpPr/>
            <p:nvPr/>
          </p:nvSpPr>
          <p:spPr>
            <a:xfrm>
              <a:off x="3800668" y="4462607"/>
              <a:ext cx="2248678" cy="1352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B9BCD32-080B-4CAD-893C-98F8D35A0B0E}"/>
              </a:ext>
            </a:extLst>
          </p:cNvPr>
          <p:cNvSpPr/>
          <p:nvPr/>
        </p:nvSpPr>
        <p:spPr>
          <a:xfrm>
            <a:off x="418684" y="5898261"/>
            <a:ext cx="4917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(Left)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Multi-Steps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(Right)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 of sine waves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43C6C1-E8FA-4A86-AA8B-C3131898C9FC}"/>
              </a:ext>
            </a:extLst>
          </p:cNvPr>
          <p:cNvSpPr txBox="1"/>
          <p:nvPr/>
        </p:nvSpPr>
        <p:spPr>
          <a:xfrm>
            <a:off x="5492177" y="1852474"/>
            <a:ext cx="347961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Experiment setup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Multi-steps signal: Randomly selected in [-10,-40] degrees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Sum-of-sines signal: frequency range [0.001,0.1] Hz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findings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Baseline SMC method can track refence signal in both cases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chattering needs to be reduced</a:t>
            </a: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3C31BFE-E26F-4CDC-B461-8AFBE72721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12" y="1073834"/>
            <a:ext cx="5175002" cy="125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476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5628B-C59C-47C9-93DC-C9000519C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Nonlinear Disturbance Observer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3FE2A9-A3C3-4855-8D58-8A4E5E35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11</a:t>
            </a:fld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9EE16E-77B4-48CD-AD1E-0269E746BCA6}"/>
              </a:ext>
            </a:extLst>
          </p:cNvPr>
          <p:cNvSpPr txBox="1"/>
          <p:nvPr/>
        </p:nvSpPr>
        <p:spPr>
          <a:xfrm>
            <a:off x="374658" y="1694404"/>
            <a:ext cx="8394684" cy="222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Assumptions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Lumped disturbance is bounded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time derivative of the lumped disturbance is also bounded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contacting with environment, the external disturbance is dominant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C46551E-A7C3-4833-8580-73163EA21D86}"/>
              </a:ext>
            </a:extLst>
          </p:cNvPr>
          <p:cNvSpPr txBox="1"/>
          <p:nvPr/>
        </p:nvSpPr>
        <p:spPr>
          <a:xfrm>
            <a:off x="374658" y="3967308"/>
            <a:ext cx="83946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Goals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Estimate contact force and detect contact event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Stay compliant during the contact and recover back to desired path automatically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proper candidate function to ensure the closed-loop system is stable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95C0C179-1710-4039-92C7-BBF90C4EB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832" y="964163"/>
            <a:ext cx="5651482" cy="142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711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5628B-C59C-47C9-93DC-C9000519C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79617"/>
            <a:ext cx="9144000" cy="762000"/>
          </a:xfrm>
        </p:spPr>
        <p:txBody>
          <a:bodyPr/>
          <a:lstStyle/>
          <a:p>
            <a:r>
              <a:rPr lang="en-US" dirty="0"/>
              <a:t>Sliding mode control with nonlinear disturbance observer (SMCNDO)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3FE2A9-A3C3-4855-8D58-8A4E5E35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12</a:t>
            </a:fld>
            <a:endParaRPr lang="en-US" dirty="0">
              <a:latin typeface="Times New Roman" panose="02020603050405020304" pitchFamily="18" charset="0"/>
            </a:endParaRPr>
          </a:p>
        </p:txBody>
      </p:sp>
      <p:pic>
        <p:nvPicPr>
          <p:cNvPr id="6" name="Picture 5" descr="\documentclass{article}&#10;\usepackage{amsmath}&#10;\pagestyle{empty}&#10;\begin{document}&#10;\begin{align}&#10;    u&amp;=u_{eq} + u_s +u_n \nonumber\\&#10;    u_{eq}&amp;=-h(x_1)^{-1}(f(x_1,x_2)+\lambda\dot{e}-\Ddot{x_d} + k_{sf}\sigma), \nonumber\\&#10;        u_n&amp;=-h(x_1)^{-1}\hat{d}, \nonumber\\&#10;    u_s&amp;=-h(x_1)^{-1}\eta sat(\sigma), \nonumber\\&#10;    sat(\sigma)&amp;= \left\{&#10;    \begin{array}{ll}&#10;      sign(\sigma) &amp; |\sigma|&gt; \mu \\&#10;      \frac{\sigma}{\mu} &amp;  |\sigma|\leq \mu \nonumber&#10;\end{array}&#10;\right.&#10;\end{align}&#10;\end{document}" title="IguanaTex Bitmap Display">
            <a:extLst>
              <a:ext uri="{FF2B5EF4-FFF2-40B4-BE49-F238E27FC236}">
                <a16:creationId xmlns:a16="http://schemas.microsoft.com/office/drawing/2014/main" id="{D9278E7D-E5A7-4804-8185-EE5101D7D91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59" y="2170205"/>
            <a:ext cx="3694933" cy="15701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5C4FD6-364B-47BC-9BE3-CCC72152DC26}"/>
              </a:ext>
            </a:extLst>
          </p:cNvPr>
          <p:cNvSpPr txBox="1"/>
          <p:nvPr/>
        </p:nvSpPr>
        <p:spPr>
          <a:xfrm>
            <a:off x="179358" y="1511573"/>
            <a:ext cx="3973154" cy="561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Redesign control input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B91066-D829-446A-8B6F-3D490CFB2A54}"/>
              </a:ext>
            </a:extLst>
          </p:cNvPr>
          <p:cNvSpPr txBox="1"/>
          <p:nvPr/>
        </p:nvSpPr>
        <p:spPr>
          <a:xfrm>
            <a:off x="179358" y="3736072"/>
            <a:ext cx="3973154" cy="561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 of NDOB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 descr="\documentclass{article}&#10;\usepackage{amsmath}&#10;\pagestyle{empty}&#10;\begin{document}&#10;\begin{align}&#10;  \hat{d}&amp;= \hat{z} + w(\sigma), \nonumber\\&#10;    \dot{\hat{d}} &amp;= \dot{\hat{z}} +\frac{\partial w}{\partial \sigma}\dot{\sigma}\nonumber\\&#10;w(\sigma)&amp;=k_w\sigma,k_w&gt;0 \nonumber\\&#10;\dot{\hat{z}}&amp;=-k_w(h(x_1)u_n + h(x_1)u_s + {\hat{d}})\nonumber&#10;\end{align}&#10;\end{document}" title="IguanaTex Bitmap Display">
            <a:extLst>
              <a:ext uri="{FF2B5EF4-FFF2-40B4-BE49-F238E27FC236}">
                <a16:creationId xmlns:a16="http://schemas.microsoft.com/office/drawing/2014/main" id="{13C4ECA6-CE04-4532-80DC-2923267F208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3" y="4379873"/>
            <a:ext cx="2815999" cy="124586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2D99ADC-47B8-4D4E-8C89-0781AF09DBDE}"/>
                  </a:ext>
                </a:extLst>
              </p:cNvPr>
              <p:cNvSpPr txBox="1"/>
              <p:nvPr/>
            </p:nvSpPr>
            <p:spPr>
              <a:xfrm>
                <a:off x="4255223" y="1494640"/>
                <a:ext cx="4572000" cy="213378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Stability proof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u="none" strike="noStrike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000000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Young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000000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’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000000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000000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000000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inequality</m:t>
                        </m:r>
                      </m:e>
                      <m:sup>
                        <m:r>
                          <a:rPr lang="en-US" b="0" i="1" u="none" strike="noStrike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Assuming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u="none" strike="noStrike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acc>
                          <m:accPr>
                            <m:chr m:val="̇"/>
                            <m:ctrlPr>
                              <a:rPr lang="en-US" b="0" i="1" u="none" strike="noStrike" smtClean="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b="0" i="1" u="none" strike="noStrike" smtClean="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</m:acc>
                      </m:e>
                    </m:d>
                    <m:r>
                      <a:rPr lang="en-US" b="0" i="1" u="none" strike="noStrike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≤</m:t>
                    </m:r>
                    <m:r>
                      <a:rPr lang="en-US" b="0" i="1" u="none" strike="noStrike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𝛾</m:t>
                    </m:r>
                  </m:oMath>
                </a14:m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the system is proved to be ultimately bounded in the sense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u="none" strike="noStrike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000000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Corless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000000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000000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and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000000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000000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Leitmann</m:t>
                        </m:r>
                      </m:e>
                      <m:sup>
                        <m:r>
                          <a:rPr lang="en-US" b="0" i="1" u="none" strike="noStrike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bounds are:</a:t>
                </a:r>
                <a:endParaRPr lang="en-US" b="0" i="0" u="none" strike="noStrike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2D99ADC-47B8-4D4E-8C89-0781AF09DB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55223" y="1494640"/>
                <a:ext cx="4572000" cy="2133789"/>
              </a:xfrm>
              <a:prstGeom prst="rect">
                <a:avLst/>
              </a:prstGeom>
              <a:blipFill>
                <a:blip r:embed="rId7"/>
                <a:stretch>
                  <a:fillRect l="-800" r="-267" b="-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\documentclass{article}&#10;\usepackage{amsmath}&#10;\pagestyle{empty}&#10;\begin{document}&#10;\begin{align}&#10;    |\Bar{d}| \leq &amp;\beta = \frac{\gamma}{k_w - 0.5} \nonumber\\&#10;    |\sigma|\leq &amp;\left\{&#10;    \begin{array}{ll}&#10;      \frac{\beta - \eta}{k_{sf}} &amp; |\sigma|&gt; \mu \\&#10;      \frac{\beta \mu}{k_{sf}\mu + \eta} &amp; |\sigma|\leq \mu \nonumber\\&#10;\end{array}&#10;\right.&#10;\end{align}&#10;\end{document}" title="IguanaTex Bitmap Display">
            <a:extLst>
              <a:ext uri="{FF2B5EF4-FFF2-40B4-BE49-F238E27FC236}">
                <a16:creationId xmlns:a16="http://schemas.microsoft.com/office/drawing/2014/main" id="{750EA729-7856-4B87-A64B-57EEC9A0F9A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507" y="3628377"/>
            <a:ext cx="1885867" cy="94720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03BEBD4-A421-4F96-8260-DD49272AD75D}"/>
              </a:ext>
            </a:extLst>
          </p:cNvPr>
          <p:cNvSpPr txBox="1"/>
          <p:nvPr/>
        </p:nvSpPr>
        <p:spPr>
          <a:xfrm>
            <a:off x="4432504" y="5137675"/>
            <a:ext cx="4572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Bartle, R.G. and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Sherbert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D.R., 2000.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Introduction to real analysis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(Vol. 2). New York: Wiley.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Corless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 and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Leitmann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G., 1981. Continuous state feedback guaranteeing uniform ultimate boundedness for uncertain dynamic systems.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Transactions on Automatic Control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26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(5), pp.1139-1144.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63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5628B-C59C-47C9-93DC-C9000519C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3FE2A9-A3C3-4855-8D58-8A4E5E35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13</a:t>
            </a:fld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43C6C1-E8FA-4A86-AA8B-C3131898C9FC}"/>
              </a:ext>
            </a:extLst>
          </p:cNvPr>
          <p:cNvSpPr txBox="1"/>
          <p:nvPr/>
        </p:nvSpPr>
        <p:spPr>
          <a:xfrm>
            <a:off x="313348" y="4485992"/>
            <a:ext cx="34796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Experiment setup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Ramp rate: 1 rad/s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Object in the space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of 5 trials  </a:t>
            </a: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43C6C1-E8FA-4A86-AA8B-C3131898C9FC}"/>
              </a:ext>
            </a:extLst>
          </p:cNvPr>
          <p:cNvSpPr txBox="1"/>
          <p:nvPr/>
        </p:nvSpPr>
        <p:spPr>
          <a:xfrm>
            <a:off x="3792967" y="4485992"/>
            <a:ext cx="4644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findings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SMCNDO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track the desired path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saturation in chamber pressure </a:t>
            </a: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90" y="1030072"/>
            <a:ext cx="7754128" cy="320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27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5628B-C59C-47C9-93DC-C9000519C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3FE2A9-A3C3-4855-8D58-8A4E5E35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14</a:t>
            </a:fld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43C6C1-E8FA-4A86-AA8B-C3131898C9FC}"/>
              </a:ext>
            </a:extLst>
          </p:cNvPr>
          <p:cNvSpPr txBox="1"/>
          <p:nvPr/>
        </p:nvSpPr>
        <p:spPr>
          <a:xfrm>
            <a:off x="313348" y="4485992"/>
            <a:ext cx="347961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Experiment setup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Ramp rate: 1 rad/s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stay till 22 secs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further contact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of 5 trials  </a:t>
            </a: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90" y="1066800"/>
            <a:ext cx="7754128" cy="319126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D43C6C1-E8FA-4A86-AA8B-C3131898C9FC}"/>
              </a:ext>
            </a:extLst>
          </p:cNvPr>
          <p:cNvSpPr txBox="1"/>
          <p:nvPr/>
        </p:nvSpPr>
        <p:spPr>
          <a:xfrm>
            <a:off x="3516285" y="4485992"/>
            <a:ext cx="49211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findings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SMCNDO can detect the contact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can track the path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estimated disturbance values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Severe oscillation after contact ends</a:t>
            </a: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321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5628B-C59C-47C9-93DC-C9000519C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79617"/>
            <a:ext cx="9144000" cy="762000"/>
          </a:xfrm>
        </p:spPr>
        <p:txBody>
          <a:bodyPr/>
          <a:lstStyle/>
          <a:p>
            <a:r>
              <a:rPr lang="en-US" dirty="0"/>
              <a:t>Soft contact with SMCWNDOS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3FE2A9-A3C3-4855-8D58-8A4E5E35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15</a:t>
            </a:fld>
            <a:endParaRPr lang="en-US" dirty="0">
              <a:latin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46" y="1141618"/>
            <a:ext cx="2781716" cy="25329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43C6C1-E8FA-4A86-AA8B-C3131898C9FC}"/>
              </a:ext>
            </a:extLst>
          </p:cNvPr>
          <p:cNvSpPr txBox="1"/>
          <p:nvPr/>
        </p:nvSpPr>
        <p:spPr>
          <a:xfrm>
            <a:off x="196730" y="3674534"/>
            <a:ext cx="39962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Assumptions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system always starts with no contact with the object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stiffness of the object is higher than the system and the object stays stationary during the contact.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further contact after the object is removed</a:t>
            </a: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43C6C1-E8FA-4A86-AA8B-C3131898C9FC}"/>
              </a:ext>
            </a:extLst>
          </p:cNvPr>
          <p:cNvSpPr txBox="1"/>
          <p:nvPr/>
        </p:nvSpPr>
        <p:spPr>
          <a:xfrm>
            <a:off x="3925147" y="1145302"/>
            <a:ext cx="51511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Switch conditions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 to Compliant: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estimated lumped disturbance and the tracking error goes beyond the threshold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Compliant to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Recovery: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estimated disturbance reduces below the threshold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Recovery to Normal:</a:t>
            </a:r>
            <a:br>
              <a:rPr lang="en-US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tracking error reduces below the threshold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Desired path augmentation: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Normal: original path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Compliant: current position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Recovery: ramp path from the current position to the original path</a:t>
            </a:r>
          </a:p>
        </p:txBody>
      </p:sp>
    </p:spTree>
    <p:extLst>
      <p:ext uri="{BB962C8B-B14F-4D97-AF65-F5344CB8AC3E}">
        <p14:creationId xmlns:p14="http://schemas.microsoft.com/office/powerpoint/2010/main" val="1013992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5628B-C59C-47C9-93DC-C9000519C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3FE2A9-A3C3-4855-8D58-8A4E5E35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16</a:t>
            </a:fld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43C6C1-E8FA-4A86-AA8B-C3131898C9FC}"/>
              </a:ext>
            </a:extLst>
          </p:cNvPr>
          <p:cNvSpPr txBox="1"/>
          <p:nvPr/>
        </p:nvSpPr>
        <p:spPr>
          <a:xfrm>
            <a:off x="313348" y="4485992"/>
            <a:ext cx="34796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Experiment setup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Ramp rate: 1 rad/s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stay till 22 secs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further contact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of 5 trials  </a:t>
            </a: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43C6C1-E8FA-4A86-AA8B-C3131898C9FC}"/>
              </a:ext>
            </a:extLst>
          </p:cNvPr>
          <p:cNvSpPr txBox="1"/>
          <p:nvPr/>
        </p:nvSpPr>
        <p:spPr>
          <a:xfrm>
            <a:off x="3516285" y="4485992"/>
            <a:ext cx="49211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findings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SMCWNDOS can detect the contact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can track the path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estimated disturbance values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Minimum oscillation after contact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36" y="1175140"/>
            <a:ext cx="7754128" cy="319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8083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70EE13A-8C01-44AA-8CA2-8F82E57B4CD8}"/>
              </a:ext>
            </a:extLst>
          </p:cNvPr>
          <p:cNvSpPr txBox="1"/>
          <p:nvPr/>
        </p:nvSpPr>
        <p:spPr>
          <a:xfrm>
            <a:off x="179358" y="3148025"/>
            <a:ext cx="3608871" cy="1115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Averaged energy of the measured air pressures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039EB2-5D8A-4B8A-B781-FD79F03C0AB1}"/>
              </a:ext>
            </a:extLst>
          </p:cNvPr>
          <p:cNvSpPr txBox="1"/>
          <p:nvPr/>
        </p:nvSpPr>
        <p:spPr>
          <a:xfrm>
            <a:off x="179357" y="1511573"/>
            <a:ext cx="3608871" cy="1115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Averaged root-mean-square error (RMSE) of position errors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85628B-C59C-47C9-93DC-C9000519C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Evaluations of Experiments with Object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3FE2A9-A3C3-4855-8D58-8A4E5E35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17</a:t>
            </a:fld>
            <a:endParaRPr lang="en-US" dirty="0">
              <a:latin typeface="Times New Roman" panose="02020603050405020304" pitchFamily="18" charset="0"/>
            </a:endParaRPr>
          </a:p>
        </p:txBody>
      </p:sp>
      <p:pic>
        <p:nvPicPr>
          <p:cNvPr id="9" name="Picture 8" descr="\documentclass{article}&#10;\usepackage{amsmath}&#10;\pagestyle{empty}&#10;\begin{document}&#10;\begin{align}&#10;RMSE &amp;= \sqrt{\frac{\sum_{i=1}^n e_i^2}{n}}\nonumber&#10;\end{align}&#10;\end{document}" title="IguanaTex Bitmap Display">
            <a:extLst>
              <a:ext uri="{FF2B5EF4-FFF2-40B4-BE49-F238E27FC236}">
                <a16:creationId xmlns:a16="http://schemas.microsoft.com/office/drawing/2014/main" id="{75D6F5FA-C2CD-4766-A0D7-D1C0B8EE598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77" y="2762290"/>
            <a:ext cx="1655467" cy="426666"/>
          </a:xfrm>
          <a:prstGeom prst="rect">
            <a:avLst/>
          </a:prstGeom>
        </p:spPr>
      </p:pic>
      <p:pic>
        <p:nvPicPr>
          <p:cNvPr id="7" name="Picture 6" descr="\documentclass{article}&#10;\usepackage{amsmath}&#10;\pagestyle{empty}&#10;\begin{document}&#10;\begin{align}&#10;E_{pm} &amp;= \sum p_m^2\nonumber&#10;\end{align}&#10;\end{document}" title="IguanaTex Bitmap Display">
            <a:extLst>
              <a:ext uri="{FF2B5EF4-FFF2-40B4-BE49-F238E27FC236}">
                <a16:creationId xmlns:a16="http://schemas.microsoft.com/office/drawing/2014/main" id="{5DF7EA81-8B27-411F-B54F-C1EB28004B1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77" y="4371832"/>
            <a:ext cx="1070933" cy="256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Table 12">
                <a:extLst>
                  <a:ext uri="{FF2B5EF4-FFF2-40B4-BE49-F238E27FC236}">
                    <a16:creationId xmlns:a16="http://schemas.microsoft.com/office/drawing/2014/main" id="{4E4FEDE8-04A7-4C3E-ACB7-87FF30A2DC1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149347"/>
                  </p:ext>
                </p:extLst>
              </p:nvPr>
            </p:nvGraphicFramePr>
            <p:xfrm>
              <a:off x="1691951" y="4713817"/>
              <a:ext cx="6096000" cy="1502918"/>
            </p:xfrm>
            <a:graphic>
              <a:graphicData uri="http://schemas.openxmlformats.org/drawingml/2006/table">
                <a:tbl>
                  <a:tblPr firstRow="1" bandRow="1">
                    <a:tableStyleId>{93296810-A885-4BE3-A3E7-6D5BEEA58F35}</a:tableStyleId>
                  </a:tblPr>
                  <a:tblGrid>
                    <a:gridCol w="2032000">
                      <a:extLst>
                        <a:ext uri="{9D8B030D-6E8A-4147-A177-3AD203B41FA5}">
                          <a16:colId xmlns:a16="http://schemas.microsoft.com/office/drawing/2014/main" val="853221492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4233519946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381296151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Name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𝑬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𝒑𝒎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7882702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SMC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0.0251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46.5952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282023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SMCNDO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0.0422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56.2120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91593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SMCWNDOS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0.0236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47.5697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5861281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Table 12">
                <a:extLst>
                  <a:ext uri="{FF2B5EF4-FFF2-40B4-BE49-F238E27FC236}">
                    <a16:creationId xmlns:a16="http://schemas.microsoft.com/office/drawing/2014/main" id="{4E4FEDE8-04A7-4C3E-ACB7-87FF30A2DC1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149347"/>
                  </p:ext>
                </p:extLst>
              </p:nvPr>
            </p:nvGraphicFramePr>
            <p:xfrm>
              <a:off x="1691951" y="4713817"/>
              <a:ext cx="6096000" cy="1502918"/>
            </p:xfrm>
            <a:graphic>
              <a:graphicData uri="http://schemas.openxmlformats.org/drawingml/2006/table">
                <a:tbl>
                  <a:tblPr firstRow="1" bandRow="1">
                    <a:tableStyleId>{93296810-A885-4BE3-A3E7-6D5BEEA58F35}</a:tableStyleId>
                  </a:tblPr>
                  <a:tblGrid>
                    <a:gridCol w="2032000">
                      <a:extLst>
                        <a:ext uri="{9D8B030D-6E8A-4147-A177-3AD203B41FA5}">
                          <a16:colId xmlns:a16="http://schemas.microsoft.com/office/drawing/2014/main" val="853221492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4233519946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3812961519"/>
                        </a:ext>
                      </a:extLst>
                    </a:gridCol>
                  </a:tblGrid>
                  <a:tr h="39039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Name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200000" t="-7813" r="-1198" b="-30937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7882702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SMC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0.0251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46.5952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282023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SMCNDO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0.0422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56.2120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91593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SMCWNDOS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0.0236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47.5697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5861281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A42D259B-C8DF-49A0-A3F9-2B03C7E4028D}"/>
              </a:ext>
            </a:extLst>
          </p:cNvPr>
          <p:cNvSpPr txBox="1"/>
          <p:nvPr/>
        </p:nvSpPr>
        <p:spPr>
          <a:xfrm>
            <a:off x="4217435" y="1586209"/>
            <a:ext cx="4758612" cy="388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esults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SMC and SMCWNDOS shows similar performance when contact time is short.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SMCWNDOS shows least RMSE values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191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8CC0585-5242-4309-9DFF-85707E32D516}"/>
              </a:ext>
            </a:extLst>
          </p:cNvPr>
          <p:cNvSpPr txBox="1"/>
          <p:nvPr/>
        </p:nvSpPr>
        <p:spPr>
          <a:xfrm>
            <a:off x="431800" y="3790912"/>
            <a:ext cx="3746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dynamic model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G, K, D represents the effects of gravitational energy, material spring and damper effects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7EA2D-8314-4E6B-80B4-0D0E042B6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Related work in model-based dynamic control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1A9A1-732C-43F1-8AEA-8E9EF7FF5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2</a:t>
            </a:fld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886436-A29D-4919-95E8-5C2428ABA458}"/>
              </a:ext>
            </a:extLst>
          </p:cNvPr>
          <p:cNvSpPr txBox="1"/>
          <p:nvPr/>
        </p:nvSpPr>
        <p:spPr>
          <a:xfrm>
            <a:off x="285137" y="1239269"/>
            <a:ext cx="3213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Daniela Rus’s group 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(2020)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018423-43C7-46C6-AC9D-78C5470C2B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137" y="1781070"/>
            <a:ext cx="3048000" cy="1914525"/>
          </a:xfrm>
          <a:prstGeom prst="rect">
            <a:avLst/>
          </a:prstGeom>
        </p:spPr>
      </p:pic>
      <p:pic>
        <p:nvPicPr>
          <p:cNvPr id="10" name="Picture 9" descr="\documentclass{article}&#10;\usepackage{amsmath}&#10;\pagestyle{empty}&#10;\begin{document}&#10;\begin{gather}&#10;    q=\theta,\nonumber&#10;    \end{gather}&#10;\end{document}" title="IguanaTex Bitmap Display">
            <a:extLst>
              <a:ext uri="{FF2B5EF4-FFF2-40B4-BE49-F238E27FC236}">
                <a16:creationId xmlns:a16="http://schemas.microsoft.com/office/drawing/2014/main" id="{2F77E29B-03D7-4E99-B412-63C6A6420EE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04" y="4251998"/>
            <a:ext cx="443733" cy="157867"/>
          </a:xfrm>
          <a:prstGeom prst="rect">
            <a:avLst/>
          </a:prstGeom>
        </p:spPr>
      </p:pic>
      <p:pic>
        <p:nvPicPr>
          <p:cNvPr id="14" name="Picture 13" descr="\documentclass{article}&#10;\usepackage{amsmath}&#10;\pagestyle{empty}&#10;\begin{document}&#10;\begin{gather}&#10;    M(q)\Ddot{q}+(C(q,\Dot{q})+D)\Dot{q}+G(q)+Kq=\tau\nonumber&#10;    \end{gather}&#10;&#10;&#10;&#10;\end{document}" title="IguanaTex Bitmap Display">
            <a:extLst>
              <a:ext uri="{FF2B5EF4-FFF2-40B4-BE49-F238E27FC236}">
                <a16:creationId xmlns:a16="http://schemas.microsoft.com/office/drawing/2014/main" id="{26C3DD53-1CDB-4B43-99E6-7FF6DD038CC0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16" y="4587046"/>
            <a:ext cx="3204267" cy="18346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0CB652-73A9-460E-A545-CBBD6CEC1858}"/>
              </a:ext>
            </a:extLst>
          </p:cNvPr>
          <p:cNvSpPr txBox="1"/>
          <p:nvPr/>
        </p:nvSpPr>
        <p:spPr>
          <a:xfrm>
            <a:off x="4364416" y="1781070"/>
            <a:ext cx="4652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Curvature dynamic control with uncertainties </a:t>
            </a:r>
          </a:p>
        </p:txBody>
      </p:sp>
      <p:pic>
        <p:nvPicPr>
          <p:cNvPr id="23" name="Picture 22" descr="\documentclass{article}&#10;\usepackage{amsmath}&#10;\pagestyle{empty}&#10;\begin{document}&#10;\begin{align}&#10;\tilde K &amp;= K + \Delta K, \tilde D = D + \Delta D\nonumber\\&#10;\tau &amp;=Kq_d+D\dot{q}_d+G(q)+\nonumber\\&#10;&amp;C(q,\dot q)\dot{q}_d+M(q)\Ddot{q}_d+K_P(q_d-q)+K_D(\dot{q}_d-\dot q)\nonumber\\&#10;K_P &amp;\succ -K, K_D \succ -D \nonumber&#10;    \end{align}&#10;\end{document}" title="IguanaTex Bitmap Display">
            <a:extLst>
              <a:ext uri="{FF2B5EF4-FFF2-40B4-BE49-F238E27FC236}">
                <a16:creationId xmlns:a16="http://schemas.microsoft.com/office/drawing/2014/main" id="{C7ADF86A-241A-490A-B835-CA7EBCAFC94C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575" y="2590682"/>
            <a:ext cx="3908266" cy="99840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C1B819E-9ED5-4EEA-990A-E054CEF62C12}"/>
              </a:ext>
            </a:extLst>
          </p:cNvPr>
          <p:cNvSpPr txBox="1"/>
          <p:nvPr/>
        </p:nvSpPr>
        <p:spPr>
          <a:xfrm>
            <a:off x="4572000" y="4329994"/>
            <a:ext cx="46525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 only works for backbone located at the centerline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uncertainties due to input signal is not included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estimation for external disturbance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75812A2-0917-4EC2-8F19-7A000A43E7FD}"/>
              </a:ext>
            </a:extLst>
          </p:cNvPr>
          <p:cNvCxnSpPr>
            <a:cxnSpLocks/>
          </p:cNvCxnSpPr>
          <p:nvPr/>
        </p:nvCxnSpPr>
        <p:spPr>
          <a:xfrm flipH="1">
            <a:off x="961053" y="2519265"/>
            <a:ext cx="177282" cy="270588"/>
          </a:xfrm>
          <a:prstGeom prst="line">
            <a:avLst/>
          </a:prstGeom>
          <a:ln w="762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691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Related work in model-based dynamic control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60FE4C-0F08-4C68-806A-8F7B7F0CA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solidFill>
                  <a:prstClr val="black"/>
                </a:solidFill>
                <a:latin typeface="Times New Roman" panose="02020603050405020304" pitchFamily="18" charset="0"/>
              </a:rPr>
              <a:pPr>
                <a:defRPr/>
              </a:pPr>
              <a:t>3</a:t>
            </a:fld>
            <a:endParaRPr lang="en-US" dirty="0">
              <a:solidFill>
                <a:prstClr val="black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0874D3-7E51-4EFE-8198-0B4ADC590EFF}"/>
              </a:ext>
            </a:extLst>
          </p:cNvPr>
          <p:cNvSpPr txBox="1"/>
          <p:nvPr/>
        </p:nvSpPr>
        <p:spPr>
          <a:xfrm>
            <a:off x="124203" y="1137614"/>
            <a:ext cx="327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Ian Walker’s group (2010)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EB22B2-477C-49F0-8ADB-2D2BEA5B9C2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66"/>
          <a:stretch/>
        </p:blipFill>
        <p:spPr>
          <a:xfrm>
            <a:off x="241300" y="1506946"/>
            <a:ext cx="2911854" cy="223837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C32905C-B4DA-4CA5-9F6B-A343FF11BF14}"/>
              </a:ext>
            </a:extLst>
          </p:cNvPr>
          <p:cNvSpPr txBox="1"/>
          <p:nvPr/>
        </p:nvSpPr>
        <p:spPr>
          <a:xfrm>
            <a:off x="254000" y="3901323"/>
            <a:ext cx="37465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dynamic model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G, B, E represents the effects of gravitational energy, potential energy due to bending and extension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Picture 30" descr="\documentclass{article}&#10;\usepackage{amsmath}&#10;\pagestyle{empty}&#10;\begin{document}&#10;\begin{gather}&#10;    M(q)\Ddot{q}+C(q,\Dot{q})\Dot{q}+G(q)+B(q)+E(q)=\tau\nonumber&#10;    \end{gather}&#10;&#10;&#10;&#10;\end{document}" title="IguanaTex Bitmap Display">
            <a:extLst>
              <a:ext uri="{FF2B5EF4-FFF2-40B4-BE49-F238E27FC236}">
                <a16:creationId xmlns:a16="http://schemas.microsoft.com/office/drawing/2014/main" id="{8F20114C-CC5F-4B0B-91C5-A4B483CFC5E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33" y="4785961"/>
            <a:ext cx="3396267" cy="183467"/>
          </a:xfrm>
          <a:prstGeom prst="rect">
            <a:avLst/>
          </a:prstGeom>
        </p:spPr>
      </p:pic>
      <p:pic>
        <p:nvPicPr>
          <p:cNvPr id="44" name="Picture 43" descr="\documentclass{article}&#10;\usepackage{amsmath}&#10;\pagestyle{empty}&#10;\begin{document}&#10;\begin{gather}&#10;    e=q_{d}-q,\nonumber\\&#10;    r=\dot{e}+\alpha e, \lambda&gt;0\nonumber\\&#10;    \dot{q}_r=\alpha e +\dot{e}\nonumber\\&#10;    \tau =\hat{M}\Ddot{q}_r+\hat{C}+\hat{G}+\hat{E}+Ksign(r)\nonumber\\&#10;k_i \geq |[\tilde{M}\Ddot{q}_r +\tilde{C}\Ddot{q}_r+\tilde{G}+\tilde{B}+\tilde{E}]_i | + {\eta}_i \nonumber&#10;    \end{gather}&#10;\end{document}" title="IguanaTex Bitmap Display">
            <a:extLst>
              <a:ext uri="{FF2B5EF4-FFF2-40B4-BE49-F238E27FC236}">
                <a16:creationId xmlns:a16="http://schemas.microsoft.com/office/drawing/2014/main" id="{A3995EA3-2CAB-4669-814B-BBD56F77C216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316" y="1856861"/>
            <a:ext cx="2922667" cy="12544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6A049F77-9580-4E77-AA08-108143B11367}"/>
              </a:ext>
            </a:extLst>
          </p:cNvPr>
          <p:cNvSpPr txBox="1"/>
          <p:nvPr/>
        </p:nvSpPr>
        <p:spPr>
          <a:xfrm>
            <a:off x="4364416" y="1425804"/>
            <a:ext cx="374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Sliding model controller design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1162515-A7B5-48EE-A24D-5718426F84F3}"/>
              </a:ext>
            </a:extLst>
          </p:cNvPr>
          <p:cNvSpPr txBox="1"/>
          <p:nvPr/>
        </p:nvSpPr>
        <p:spPr>
          <a:xfrm>
            <a:off x="4470398" y="3264754"/>
            <a:ext cx="4188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error reaches the sliding surface in finite time and the state variables reach desired values exponentially fast.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4B44718-F807-49D0-BE0A-B622B195F272}"/>
              </a:ext>
            </a:extLst>
          </p:cNvPr>
          <p:cNvSpPr txBox="1"/>
          <p:nvPr/>
        </p:nvSpPr>
        <p:spPr>
          <a:xfrm>
            <a:off x="4470398" y="4465083"/>
            <a:ext cx="45523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Assumes a backbone in the middle of the arm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uncertainties due to damping effect and input signal is not included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external disturbance estimation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8" name="Picture 47" descr="\documentclass{article}&#10;\usepackage{amsmath}&#10;\pagestyle{empty}&#10;\begin{document}&#10;\begin{gather}&#10;    q=[l,\theta]^T,\nonumber&#10;    \end{gather}&#10;\end{document}" title="IguanaTex Bitmap Display">
            <a:extLst>
              <a:ext uri="{FF2B5EF4-FFF2-40B4-BE49-F238E27FC236}">
                <a16:creationId xmlns:a16="http://schemas.microsoft.com/office/drawing/2014/main" id="{DE155DA7-E4EA-4597-8FD0-53A3BC70128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6" y="4395390"/>
            <a:ext cx="789333" cy="2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3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DE89797B-C602-4BAF-A539-8B1974EC66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27" y="5139203"/>
            <a:ext cx="2951393" cy="11232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CC0585-5242-4309-9DFF-85707E32D516}"/>
              </a:ext>
            </a:extLst>
          </p:cNvPr>
          <p:cNvSpPr txBox="1"/>
          <p:nvPr/>
        </p:nvSpPr>
        <p:spPr>
          <a:xfrm>
            <a:off x="285137" y="3435312"/>
            <a:ext cx="3746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dynamic model (inverted pendulum)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7EA2D-8314-4E6B-80B4-0D0E042B6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Related work in model-based dynamic control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1A9A1-732C-43F1-8AEA-8E9EF7FF5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4</a:t>
            </a:fld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886436-A29D-4919-95E8-5C2428ABA458}"/>
              </a:ext>
            </a:extLst>
          </p:cNvPr>
          <p:cNvSpPr txBox="1"/>
          <p:nvPr/>
        </p:nvSpPr>
        <p:spPr>
          <a:xfrm>
            <a:off x="285137" y="1239269"/>
            <a:ext cx="3746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Marc D. </a:t>
            </a:r>
            <a:r>
              <a:rPr lang="en-US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Killpack’s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group 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(2015)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\documentclass{article}&#10;\usepackage{amsmath}&#10;\pagestyle{empty}&#10;\begin{document}&#10;\begin{gather}&#10;    q=\theta,\nonumber&#10;    \end{gather}&#10;\end{document}" title="IguanaTex Bitmap Display">
            <a:extLst>
              <a:ext uri="{FF2B5EF4-FFF2-40B4-BE49-F238E27FC236}">
                <a16:creationId xmlns:a16="http://schemas.microsoft.com/office/drawing/2014/main" id="{2F77E29B-03D7-4E99-B412-63C6A6420EE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504" y="4173976"/>
            <a:ext cx="443733" cy="157867"/>
          </a:xfrm>
          <a:prstGeom prst="rect">
            <a:avLst/>
          </a:prstGeom>
        </p:spPr>
      </p:pic>
      <p:pic>
        <p:nvPicPr>
          <p:cNvPr id="18" name="Picture 17" descr="\documentclass{article}&#10;\usepackage{amsmath}&#10;\pagestyle{empty}&#10;\begin{document}&#10;\begin{align}&#10;    \tau_a=&amp;I\Ddot{q}+K_d\Dot{q}+mg\frac{L}{2}sin(q)&#10;\nonumber\\&#10;\tau_a=&amp;\gamma_0P_0-\gamma_1P_1+K_sq\nonumber\\&#10;\dot{P}=&amp;-\alpha P+\beta P_d\nonumber&#10;    \end{align}&#10;&#10;&#10;&#10;\end{document}" title="IguanaTex Bitmap Display">
            <a:extLst>
              <a:ext uri="{FF2B5EF4-FFF2-40B4-BE49-F238E27FC236}">
                <a16:creationId xmlns:a16="http://schemas.microsoft.com/office/drawing/2014/main" id="{3CCAD15B-2E9F-4A03-BF71-66B4C453332B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504" y="4333788"/>
            <a:ext cx="2141866" cy="90880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C1B819E-9ED5-4EEA-990A-E054CEF62C12}"/>
              </a:ext>
            </a:extLst>
          </p:cNvPr>
          <p:cNvSpPr txBox="1"/>
          <p:nvPr/>
        </p:nvSpPr>
        <p:spPr>
          <a:xfrm>
            <a:off x="4487258" y="4480094"/>
            <a:ext cx="45297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actuator needs to be specifically designed to fit the model requirements.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Gravitational term is ignored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6A9DD46-B279-4102-9CC1-5E840D4D2F6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1357" y="1816972"/>
            <a:ext cx="1640343" cy="1515365"/>
          </a:xfrm>
          <a:prstGeom prst="rect">
            <a:avLst/>
          </a:prstGeom>
        </p:spPr>
      </p:pic>
      <p:pic>
        <p:nvPicPr>
          <p:cNvPr id="36" name="Picture 35" descr="\documentclass{article}&#10;\usepackage{amsmath}&#10;\pagestyle{empty}&#10;\begin{document}&#10;\begin{align}&#10;minimize \sum_{k=0}^T &amp;||q_d-q[k]||_{Q}^2 +||\dot{q}[k]||_{R}^2\nonumber\\&#10;&amp;+||P_0[k]-P_T||_{S}^2++||P_1[k]-P_T||_{S}^2\nonumber\\&#10;s.t. &amp;q_{min}\leq q \leq q_{max}\nonumber\\&#10;&amp;P_{min}\leq P_d \leq P_{max}\nonumber\\&#10;&amp;|\Delta P_d|\leq \Delta P_{max}\nonumber&#10;\end{align}&#10;\end{document}" title="IguanaTex Bitmap Display">
            <a:extLst>
              <a:ext uri="{FF2B5EF4-FFF2-40B4-BE49-F238E27FC236}">
                <a16:creationId xmlns:a16="http://schemas.microsoft.com/office/drawing/2014/main" id="{DD163900-D805-4D8B-B053-0261BA365D2A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100" y="2510166"/>
            <a:ext cx="3878400" cy="1600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5A59373-D908-45F2-BFD3-B7ACFB208218}"/>
              </a:ext>
            </a:extLst>
          </p:cNvPr>
          <p:cNvSpPr txBox="1"/>
          <p:nvPr/>
        </p:nvSpPr>
        <p:spPr>
          <a:xfrm>
            <a:off x="4364416" y="2029678"/>
            <a:ext cx="4652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MPC controller design</a:t>
            </a:r>
          </a:p>
        </p:txBody>
      </p:sp>
    </p:spTree>
    <p:extLst>
      <p:ext uri="{BB962C8B-B14F-4D97-AF65-F5344CB8AC3E}">
        <p14:creationId xmlns:p14="http://schemas.microsoft.com/office/powerpoint/2010/main" val="1459636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821BF-F914-422F-B922-22DEA4DFD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2991"/>
            <a:ext cx="9144000" cy="762000"/>
          </a:xfrm>
        </p:spPr>
        <p:txBody>
          <a:bodyPr/>
          <a:lstStyle/>
          <a:p>
            <a:r>
              <a:rPr lang="en-US" dirty="0"/>
              <a:t>Sliding mode control with nonlinear disturbance observer and state switch (SMCWNDOS)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B5083-44C7-4EE5-A460-ACFA328F0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5</a:t>
            </a:fld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53727F-45D1-42DB-A5A1-E651D522FF7B}"/>
              </a:ext>
            </a:extLst>
          </p:cNvPr>
          <p:cNvSpPr txBox="1"/>
          <p:nvPr/>
        </p:nvSpPr>
        <p:spPr>
          <a:xfrm>
            <a:off x="220919" y="1303081"/>
            <a:ext cx="87166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augmented-rigid arm model for fabric-pillow-based actuator without backbone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esign a baseline SMC method for SISO system path tracking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esign a disturbance observer to reduce the input chattering and estimate lumped disturbance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results for contact and no contact cases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4197972-B1D0-40E5-90F7-0C5F035CC9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512"/>
          <a:stretch/>
        </p:blipFill>
        <p:spPr bwMode="auto">
          <a:xfrm>
            <a:off x="6043621" y="2973025"/>
            <a:ext cx="2275680" cy="3196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1869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5">
            <a:extLst>
              <a:ext uri="{FF2B5EF4-FFF2-40B4-BE49-F238E27FC236}">
                <a16:creationId xmlns:a16="http://schemas.microsoft.com/office/drawing/2014/main" id="{438CAD4C-9871-48BF-AF08-F721E3BAB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8121" y="1323695"/>
            <a:ext cx="3248025" cy="150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9821BF-F914-422F-B922-22DEA4DFD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Augmented-rigid Arm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B5083-44C7-4EE5-A460-ACFA328F0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6</a:t>
            </a:fld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9578C80-175D-49E4-B2E8-FD41E0D57701}"/>
              </a:ext>
            </a:extLst>
          </p:cNvPr>
          <p:cNvSpPr txBox="1"/>
          <p:nvPr/>
        </p:nvSpPr>
        <p:spPr>
          <a:xfrm>
            <a:off x="58197" y="3829288"/>
            <a:ext cx="3973154" cy="222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Fabric-pillow-based arm: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Hollowed in the center but with inextensible layer 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Serial connected pillow actuators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6717" y="1161434"/>
            <a:ext cx="4071278" cy="3625672"/>
            <a:chOff x="365975" y="1161434"/>
            <a:chExt cx="4071278" cy="362567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D1D8F14-D60E-40FF-9236-BB6340D8F57E}"/>
                </a:ext>
              </a:extLst>
            </p:cNvPr>
            <p:cNvGrpSpPr/>
            <p:nvPr/>
          </p:nvGrpSpPr>
          <p:grpSpPr>
            <a:xfrm>
              <a:off x="2386764" y="1519049"/>
              <a:ext cx="2050489" cy="1952625"/>
              <a:chOff x="768379" y="1134223"/>
              <a:chExt cx="2050489" cy="1952625"/>
            </a:xfrm>
          </p:grpSpPr>
          <p:pic>
            <p:nvPicPr>
              <p:cNvPr id="13" name="Picture 17">
                <a:extLst>
                  <a:ext uri="{FF2B5EF4-FFF2-40B4-BE49-F238E27FC236}">
                    <a16:creationId xmlns:a16="http://schemas.microsoft.com/office/drawing/2014/main" id="{3353F9BB-9656-4EA9-AB31-17E1EC367A7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1806" r="40041"/>
              <a:stretch/>
            </p:blipFill>
            <p:spPr bwMode="auto">
              <a:xfrm>
                <a:off x="768379" y="1134223"/>
                <a:ext cx="2050489" cy="1952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7F3F7D70-9F15-4CAB-8C0C-A47F0967131D}"/>
                  </a:ext>
                </a:extLst>
              </p:cNvPr>
              <p:cNvSpPr/>
              <p:nvPr/>
            </p:nvSpPr>
            <p:spPr>
              <a:xfrm flipV="1">
                <a:off x="1189892" y="1720468"/>
                <a:ext cx="1301750" cy="1104900"/>
              </a:xfrm>
              <a:prstGeom prst="triangle">
                <a:avLst>
                  <a:gd name="adj" fmla="val 49530"/>
                </a:avLst>
              </a:prstGeom>
              <a:noFill/>
              <a:ln>
                <a:solidFill>
                  <a:srgbClr val="FFFF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11100A98-AE2D-413E-B89A-B43AD6608B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7512"/>
            <a:stretch/>
          </p:blipFill>
          <p:spPr bwMode="auto">
            <a:xfrm>
              <a:off x="365975" y="1161434"/>
              <a:ext cx="1986577" cy="27906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Arc 4">
              <a:extLst>
                <a:ext uri="{FF2B5EF4-FFF2-40B4-BE49-F238E27FC236}">
                  <a16:creationId xmlns:a16="http://schemas.microsoft.com/office/drawing/2014/main" id="{228E17FF-430D-456A-AC75-D8DB5C637DAD}"/>
                </a:ext>
              </a:extLst>
            </p:cNvPr>
            <p:cNvSpPr/>
            <p:nvPr/>
          </p:nvSpPr>
          <p:spPr>
            <a:xfrm>
              <a:off x="802478" y="2156241"/>
              <a:ext cx="2267339" cy="2630865"/>
            </a:xfrm>
            <a:prstGeom prst="arc">
              <a:avLst>
                <a:gd name="adj1" fmla="val 11221223"/>
                <a:gd name="adj2" fmla="val 17009288"/>
              </a:avLst>
            </a:prstGeom>
            <a:ln w="28575">
              <a:solidFill>
                <a:srgbClr val="FFFF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4">
            <a:extLst>
              <a:ext uri="{FF2B5EF4-FFF2-40B4-BE49-F238E27FC236}">
                <a16:creationId xmlns:a16="http://schemas.microsoft.com/office/drawing/2014/main" id="{C58B9885-753B-4998-B397-AAA73739D6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264" y="1182236"/>
            <a:ext cx="2390970" cy="2531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B2B43CA-F90C-4FD2-9D6F-AEEB520698D8}"/>
                  </a:ext>
                </a:extLst>
              </p:cNvPr>
              <p:cNvSpPr txBox="1"/>
              <p:nvPr/>
            </p:nvSpPr>
            <p:spPr>
              <a:xfrm>
                <a:off x="4339129" y="3952045"/>
                <a:ext cx="3973117" cy="21200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norm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indicates the distance between the CC layer (solid black) to the center line (dashed red).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calculated using position feedback in task space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2B2B43CA-F90C-4FD2-9D6F-AEEB520698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9129" y="3952045"/>
                <a:ext cx="3973117" cy="2120068"/>
              </a:xfrm>
              <a:prstGeom prst="rect">
                <a:avLst/>
              </a:prstGeom>
              <a:blipFill rotWithShape="0">
                <a:blip r:embed="rId6"/>
                <a:stretch>
                  <a:fillRect l="-1074" r="-460" b="-37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Picture 20">
            <a:extLst>
              <a:ext uri="{FF2B5EF4-FFF2-40B4-BE49-F238E27FC236}">
                <a16:creationId xmlns:a16="http://schemas.microsoft.com/office/drawing/2014/main" id="{A60B5E47-261F-4D7D-89BD-45E217A50D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729" y="2890302"/>
            <a:ext cx="1809524" cy="3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811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F3DFD-47F9-4D1E-8C9E-1F3FBD060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Forward Kinematic Results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9CFC2D-9C59-4044-B3B7-24CBD9CB4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7</a:t>
            </a:fld>
            <a:endParaRPr lang="en-US" dirty="0">
              <a:latin typeface="Times New Roman" panose="02020603050405020304" pitchFamily="18" charset="0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8E5AFC8-FBB9-4768-A3F2-85AF094BB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371" y="1119962"/>
            <a:ext cx="2894753" cy="2171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>
            <a:extLst>
              <a:ext uri="{FF2B5EF4-FFF2-40B4-BE49-F238E27FC236}">
                <a16:creationId xmlns:a16="http://schemas.microsoft.com/office/drawing/2014/main" id="{8FF7CB79-FFC7-415B-B66F-1D7A21E5D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371" y="3326214"/>
            <a:ext cx="2894753" cy="2171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9">
            <a:extLst>
              <a:ext uri="{FF2B5EF4-FFF2-40B4-BE49-F238E27FC236}">
                <a16:creationId xmlns:a16="http://schemas.microsoft.com/office/drawing/2014/main" id="{2B45C7F3-646D-4446-9A5A-6BE97598A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0" y="2950295"/>
            <a:ext cx="2524381" cy="2524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CA14EB0-BCCF-477D-B9E2-DA779728947C}"/>
              </a:ext>
            </a:extLst>
          </p:cNvPr>
          <p:cNvGrpSpPr/>
          <p:nvPr/>
        </p:nvGrpSpPr>
        <p:grpSpPr>
          <a:xfrm>
            <a:off x="301937" y="1066800"/>
            <a:ext cx="2050489" cy="1952625"/>
            <a:chOff x="768379" y="1134223"/>
            <a:chExt cx="2050489" cy="1952625"/>
          </a:xfrm>
        </p:grpSpPr>
        <p:pic>
          <p:nvPicPr>
            <p:cNvPr id="16" name="Picture 17">
              <a:extLst>
                <a:ext uri="{FF2B5EF4-FFF2-40B4-BE49-F238E27FC236}">
                  <a16:creationId xmlns:a16="http://schemas.microsoft.com/office/drawing/2014/main" id="{860F9FE2-9172-4419-A966-811E07173B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806" r="40041"/>
            <a:stretch/>
          </p:blipFill>
          <p:spPr bwMode="auto">
            <a:xfrm>
              <a:off x="768379" y="1134223"/>
              <a:ext cx="2050489" cy="1952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6838CB84-4BC8-49BE-9042-2250E423FEEA}"/>
                </a:ext>
              </a:extLst>
            </p:cNvPr>
            <p:cNvSpPr/>
            <p:nvPr/>
          </p:nvSpPr>
          <p:spPr>
            <a:xfrm flipV="1">
              <a:off x="1189892" y="1720468"/>
              <a:ext cx="1301750" cy="1104900"/>
            </a:xfrm>
            <a:prstGeom prst="triangle">
              <a:avLst>
                <a:gd name="adj" fmla="val 49530"/>
              </a:avLst>
            </a:prstGeom>
            <a:noFill/>
            <a:ln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31773B5-285F-4342-A973-BDB4671A81AF}"/>
                  </a:ext>
                </a:extLst>
              </p:cNvPr>
              <p:cNvSpPr txBox="1"/>
              <p:nvPr/>
            </p:nvSpPr>
            <p:spPr>
              <a:xfrm>
                <a:off x="5234473" y="1132413"/>
                <a:ext cx="3825552" cy="4247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Experiment setup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calculated from the motion capture position feedback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Center of the tip is estimated from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using the proposed model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Compare the estimation with actual measurement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Key findings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Introducing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improves the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inematic model performance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normalized estimation error is less than 1 percent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31773B5-285F-4342-A973-BDB4671A81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34473" y="1132413"/>
                <a:ext cx="3825552" cy="4247317"/>
              </a:xfrm>
              <a:prstGeom prst="rect">
                <a:avLst/>
              </a:prstGeom>
              <a:blipFill>
                <a:blip r:embed="rId6"/>
                <a:stretch>
                  <a:fillRect l="-1116" t="-861" b="-12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0B82C1CB-E54A-4B9B-9DB9-995B1907469C}"/>
              </a:ext>
            </a:extLst>
          </p:cNvPr>
          <p:cNvSpPr/>
          <p:nvPr/>
        </p:nvSpPr>
        <p:spPr>
          <a:xfrm>
            <a:off x="421722" y="5375384"/>
            <a:ext cx="48127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results. (Left)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rule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(Right)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 errors in task space</a:t>
            </a:r>
          </a:p>
        </p:txBody>
      </p:sp>
    </p:spTree>
    <p:extLst>
      <p:ext uri="{BB962C8B-B14F-4D97-AF65-F5344CB8AC3E}">
        <p14:creationId xmlns:p14="http://schemas.microsoft.com/office/powerpoint/2010/main" val="2726540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5FD15-CEF6-4224-8F79-577BD9076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800"/>
            <a:ext cx="9144000" cy="762000"/>
          </a:xfrm>
        </p:spPr>
        <p:txBody>
          <a:bodyPr/>
          <a:lstStyle/>
          <a:p>
            <a:r>
              <a:rPr lang="en-US" dirty="0"/>
              <a:t>Dynamic Model with Parameter Uncertainties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80629B-573D-4572-B0D3-F8AE07079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8</a:t>
            </a:fld>
            <a:endParaRPr lang="en-US" dirty="0">
              <a:latin typeface="Times New Roman" panose="02020603050405020304" pitchFamily="18" charset="0"/>
            </a:endParaRPr>
          </a:p>
        </p:txBody>
      </p:sp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A786A08B-612E-48CE-8B4B-4C1DD48BB8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381" y="3791940"/>
            <a:ext cx="4230537" cy="21152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E4982C8-9466-4333-BD31-7C3D6860F8B6}"/>
              </a:ext>
            </a:extLst>
          </p:cNvPr>
          <p:cNvSpPr txBox="1"/>
          <p:nvPr/>
        </p:nvSpPr>
        <p:spPr>
          <a:xfrm>
            <a:off x="4724400" y="1373252"/>
            <a:ext cx="4572000" cy="56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with bounded uncertainties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 descr="\documentclass{article}&#10;\usepackage{amsmath}&#10;\pagestyle{empty}&#10;\begin{document}&#10;\begin{gather}&#10;    m(q)\Ddot{q}+c(q,\Dot{q})\Dot{q}+g(q)+\hat{k}q+\hat{b}\Dot{q}=\hat{\alpha}{R(\psi)p},\nonumber\\&#10;    \hat{k}={k_0+\Delta k}, \nonumber\\&#10;    \hat{b}={b_0+\Delta b},\nonumber\\&#10;    \hat{\alpha}=(1+\Delta\alpha)\alpha_0,\nonumber&#10;    \end{gather}&#10;&#10;&#10;&#10;\end{document}" title="IguanaTex Bitmap Display">
            <a:extLst>
              <a:ext uri="{FF2B5EF4-FFF2-40B4-BE49-F238E27FC236}">
                <a16:creationId xmlns:a16="http://schemas.microsoft.com/office/drawing/2014/main" id="{8F0D15C0-88D7-4FC6-96A2-AEF79636B47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474" y="1983653"/>
            <a:ext cx="2922058" cy="939886"/>
          </a:xfrm>
          <a:prstGeom prst="rect">
            <a:avLst/>
          </a:prstGeom>
        </p:spPr>
      </p:pic>
      <p:pic>
        <p:nvPicPr>
          <p:cNvPr id="13" name="Picture 12" descr="\documentclass{article}&#10;\usepackage{amsmath}&#10;\pagestyle{empty}&#10;\begin{document}&#10;$|\Delta{k}|&lt;K_m, |\Delta{b}|&lt;B_m$, and $|\Delta{\alpha}|&lt;\alpha_m$&#10;&#10;&#10;&#10;\end{document}" title="IguanaTex Bitmap Display">
            <a:extLst>
              <a:ext uri="{FF2B5EF4-FFF2-40B4-BE49-F238E27FC236}">
                <a16:creationId xmlns:a16="http://schemas.microsoft.com/office/drawing/2014/main" id="{7BC11381-6556-4055-A7B1-73FAF16DBD8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474" y="3087767"/>
            <a:ext cx="2603886" cy="153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31F439-9F7F-4DBE-85E7-FD19A54573B2}"/>
              </a:ext>
            </a:extLst>
          </p:cNvPr>
          <p:cNvSpPr txBox="1"/>
          <p:nvPr/>
        </p:nvSpPr>
        <p:spPr>
          <a:xfrm>
            <a:off x="368929" y="1333500"/>
            <a:ext cx="3973154" cy="561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 system dynamics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\documentclass{article}&#10;\usepackage{amsmath}&#10;\pagestyle{empty}&#10;\begin{document}&#10;\begin{gather}&#10;    M(q)\Ddot{q}+C(q,\Dot{q})\Dot{q}+G(q)+Kq+B\Dot{q}=\alpha{R(\psi)p}\nonumber&#10;    \end{gather}&#10;&#10;&#10;&#10;\end{document}" title="IguanaTex Bitmap Display">
            <a:extLst>
              <a:ext uri="{FF2B5EF4-FFF2-40B4-BE49-F238E27FC236}">
                <a16:creationId xmlns:a16="http://schemas.microsoft.com/office/drawing/2014/main" id="{04BE78DE-8DB4-4EA9-853A-B671E34E2E06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63" y="1997508"/>
            <a:ext cx="3126857" cy="1572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3FAD79-EFE5-45AE-95ED-42509B99DD3C}"/>
              </a:ext>
            </a:extLst>
          </p:cNvPr>
          <p:cNvSpPr txBox="1"/>
          <p:nvPr/>
        </p:nvSpPr>
        <p:spPr>
          <a:xfrm>
            <a:off x="368929" y="2306717"/>
            <a:ext cx="3973154" cy="212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Identification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Excitation Signal</a:t>
            </a:r>
          </a:p>
          <a:p>
            <a:pPr lvl="1">
              <a:lnSpc>
                <a:spcPct val="150000"/>
              </a:lnSpc>
            </a:pP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trials: 30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Trial duration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30 sec</a:t>
            </a:r>
            <a:endParaRPr lang="en-US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4" name="Picture 33" descr="\documentclass{article}&#10;\usepackage{amsmath}&#10;\pagestyle{empty}&#10;\begin{document}&#10;\begin{gather}&#10;    u=\sum_{j=1}^{10}Amp*sin(2\pi f_jt+\phi_j)+b_{off}\nonumber&#10;    \end{gather}&#10;&#10;&#10;&#10;\end{document}" title="IguanaTex Bitmap Display">
            <a:extLst>
              <a:ext uri="{FF2B5EF4-FFF2-40B4-BE49-F238E27FC236}">
                <a16:creationId xmlns:a16="http://schemas.microsoft.com/office/drawing/2014/main" id="{696C97FD-29AC-4DB2-AEE8-F3E05DAAF37B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49" y="3164567"/>
            <a:ext cx="2479543" cy="46445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5A5BDEC-AD77-45BD-9DD5-4E9D0419F0E1}"/>
              </a:ext>
            </a:extLst>
          </p:cNvPr>
          <p:cNvSpPr/>
          <p:nvPr/>
        </p:nvSpPr>
        <p:spPr>
          <a:xfrm>
            <a:off x="5462440" y="5859802"/>
            <a:ext cx="48127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ID results</a:t>
            </a:r>
          </a:p>
        </p:txBody>
      </p:sp>
    </p:spTree>
    <p:extLst>
      <p:ext uri="{BB962C8B-B14F-4D97-AF65-F5344CB8AC3E}">
        <p14:creationId xmlns:p14="http://schemas.microsoft.com/office/powerpoint/2010/main" val="1885414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5FD15-CEF6-4224-8F79-577BD9076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800"/>
            <a:ext cx="9144000" cy="762000"/>
          </a:xfrm>
        </p:spPr>
        <p:txBody>
          <a:bodyPr/>
          <a:lstStyle/>
          <a:p>
            <a:r>
              <a:rPr lang="en-US" dirty="0"/>
              <a:t>Baseline SMC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80629B-573D-4572-B0D3-F8AE07079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DA5B76-C7F9-45F5-809E-E46640C9C526}" type="slidenum">
              <a:rPr lang="en-US" smtClean="0">
                <a:latin typeface="Times New Roman" panose="02020603050405020304" pitchFamily="18" charset="0"/>
              </a:rPr>
              <a:pPr>
                <a:defRPr/>
              </a:pPr>
              <a:t>9</a:t>
            </a:fld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31F439-9F7F-4DBE-85E7-FD19A54573B2}"/>
              </a:ext>
            </a:extLst>
          </p:cNvPr>
          <p:cNvSpPr txBox="1"/>
          <p:nvPr/>
        </p:nvSpPr>
        <p:spPr>
          <a:xfrm>
            <a:off x="0" y="1157010"/>
            <a:ext cx="3973154" cy="561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 space representation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4982C8-9466-4333-BD31-7C3D6860F8B6}"/>
              </a:ext>
            </a:extLst>
          </p:cNvPr>
          <p:cNvSpPr txBox="1"/>
          <p:nvPr/>
        </p:nvSpPr>
        <p:spPr>
          <a:xfrm>
            <a:off x="4346788" y="1213529"/>
            <a:ext cx="4572000" cy="56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input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676B03-7886-4F75-8277-5A609A345FF5}"/>
              </a:ext>
            </a:extLst>
          </p:cNvPr>
          <p:cNvSpPr txBox="1"/>
          <p:nvPr/>
        </p:nvSpPr>
        <p:spPr>
          <a:xfrm>
            <a:off x="0" y="3148025"/>
            <a:ext cx="3973154" cy="561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Sliding surface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25B139-65C4-4FDA-8BEA-87ED1E266695}"/>
              </a:ext>
            </a:extLst>
          </p:cNvPr>
          <p:cNvSpPr txBox="1"/>
          <p:nvPr/>
        </p:nvSpPr>
        <p:spPr>
          <a:xfrm>
            <a:off x="0" y="4577091"/>
            <a:ext cx="3973154" cy="561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Reaching law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F515A8-251B-4D71-921E-A87448DF8B09}"/>
              </a:ext>
            </a:extLst>
          </p:cNvPr>
          <p:cNvSpPr/>
          <p:nvPr/>
        </p:nvSpPr>
        <p:spPr>
          <a:xfrm>
            <a:off x="3303037" y="2864827"/>
            <a:ext cx="670117" cy="708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A81C053-607A-4E4A-AE32-2B9D2BDF8435}"/>
              </a:ext>
            </a:extLst>
          </p:cNvPr>
          <p:cNvSpPr/>
          <p:nvPr/>
        </p:nvSpPr>
        <p:spPr>
          <a:xfrm>
            <a:off x="7639341" y="2504771"/>
            <a:ext cx="670117" cy="708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E9367F8-4B90-4486-BA91-85313C56DB29}"/>
              </a:ext>
            </a:extLst>
          </p:cNvPr>
          <p:cNvSpPr/>
          <p:nvPr/>
        </p:nvSpPr>
        <p:spPr>
          <a:xfrm>
            <a:off x="7742141" y="3105600"/>
            <a:ext cx="670117" cy="708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84FDEC8-4DAC-4EB5-8C97-2154E0982C09}"/>
              </a:ext>
            </a:extLst>
          </p:cNvPr>
          <p:cNvSpPr/>
          <p:nvPr/>
        </p:nvSpPr>
        <p:spPr>
          <a:xfrm>
            <a:off x="7757298" y="5747657"/>
            <a:ext cx="552160" cy="44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\documentclass{article}&#10;\usepackage{amsmath}&#10;\pagestyle{empty}&#10;\begin{document}&#10;\begin{gather}&#10;    \dot{x}_1 = x_2 \nonumber\\&#10;    \dot{x}_2 = f(x_1,x_2) +  h(x_1)u +d \nonumber\\&#10;    f(x_1,x_2)=-m(x_1)^{-1}((c(x_1,x_2)+b_0)x_2+k_0x_1+g(x_1)) \nonumber\\&#10;    % h(\psi,u)=m^{-1}\alpha(\frac{1}{2}(sin\psi-\sqrt{3}cos\psi)(u-0.00345) \nonumber\\&#10;    h(x_1)=m(x_1)^{-1}\alpha_0,\nonumber\\&#10;    d = -\Delta k\frac{x_1}{m(x_1)}- \Delta b\frac{x_2}{m(x_1)}+\Delta\alpha\frac{\alpha_0}{m(x_1)} \nonumber\\&#10;    u=R(\psi)p&#10;    \label{eq:smcDerivative}&#10;\end{gather}&#10;&#10;&#10;&#10;\end{document}" title="IguanaTex Bitmap Display">
            <a:extLst>
              <a:ext uri="{FF2B5EF4-FFF2-40B4-BE49-F238E27FC236}">
                <a16:creationId xmlns:a16="http://schemas.microsoft.com/office/drawing/2014/main" id="{9CD59F48-0904-4F7E-A13A-038337C606F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7" y="1733884"/>
            <a:ext cx="4480000" cy="1481143"/>
          </a:xfrm>
          <a:prstGeom prst="rect">
            <a:avLst/>
          </a:prstGeom>
        </p:spPr>
      </p:pic>
      <p:pic>
        <p:nvPicPr>
          <p:cNvPr id="10" name="Picture 9" descr="\documentclass{article}&#10;\usepackage{amsmath}&#10;\pagestyle{empty}&#10;\begin{document}&#10;\begin{align}&#10;e&amp;=x_{d1}-x_1,\nonumber\\&#10;\sigma&amp;=\dot{e}+\lambda e, \lambda&gt;0\\&#10;\dot{\sigma}&amp;=\lambda\dot{e}+\Ddot{e}=\lambda\dot{e}+\Ddot{x}_{d1}-\Ddot{x}_1 \nonumber\\&#10;                &amp;=\lambda\dot{e}+ \Ddot{x}_{d1} -(f(x_1, x_2) + h(x_1)u+d )&#10;\end{align}&#10;&#10;&#10;&#10;\end{document}" title="IguanaTex Bitmap Display">
            <a:extLst>
              <a:ext uri="{FF2B5EF4-FFF2-40B4-BE49-F238E27FC236}">
                <a16:creationId xmlns:a16="http://schemas.microsoft.com/office/drawing/2014/main" id="{DD4F5C03-FDEE-4385-8084-6262A7EC0C60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931" y="3833415"/>
            <a:ext cx="3920458" cy="78994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906E4AA-A1B8-4E66-8EB2-A677A491712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70504" b="577"/>
          <a:stretch/>
        </p:blipFill>
        <p:spPr>
          <a:xfrm>
            <a:off x="3505103" y="3715182"/>
            <a:ext cx="1076028" cy="118447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DA073BF-00EF-4A6D-9C48-11780C39DE0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70504" b="577"/>
          <a:stretch/>
        </p:blipFill>
        <p:spPr>
          <a:xfrm>
            <a:off x="3638095" y="2907414"/>
            <a:ext cx="1076028" cy="369333"/>
          </a:xfrm>
          <a:prstGeom prst="rect">
            <a:avLst/>
          </a:prstGeom>
        </p:spPr>
      </p:pic>
      <p:pic>
        <p:nvPicPr>
          <p:cNvPr id="28" name="Picture 27" descr="\documentclass{article}&#10;\usepackage{amsmath}&#10;\pagestyle{empty}&#10;\begin{document}&#10;\begin{align}&#10;    \dot{\sigma}=-\eta{sign(\sigma)}&#10;\end{align}&#10;&#10;&#10;&#10;&#10;\end{document}" title="IguanaTex Bitmap Display">
            <a:extLst>
              <a:ext uri="{FF2B5EF4-FFF2-40B4-BE49-F238E27FC236}">
                <a16:creationId xmlns:a16="http://schemas.microsoft.com/office/drawing/2014/main" id="{525216F3-1785-4D78-9A28-DDF559E837B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23484" b="-1"/>
          <a:stretch/>
        </p:blipFill>
        <p:spPr>
          <a:xfrm>
            <a:off x="365445" y="5209777"/>
            <a:ext cx="2370135" cy="157257"/>
          </a:xfrm>
          <a:prstGeom prst="rect">
            <a:avLst/>
          </a:prstGeom>
        </p:spPr>
      </p:pic>
      <p:pic>
        <p:nvPicPr>
          <p:cNvPr id="13" name="Picture 12" descr="\documentclass{article}&#10;\usepackage{amsmath}&#10;\pagestyle{empty}&#10;\begin{document}&#10;\begin{align}&#10;    u=&amp;h(x_1)^{-1}(\lambda\dot{e}+ \Ddot{x}_{d1} -f(x_1, x_2)+\eta sign(\sigma)),\nonumber\\&#10;    \eta\geq&amp;&#10;    \frac{1}{1+\alpha_m}(\alpha_m|\lambda\dot{e}+ \Ddot{x}_{d1} -f(x_1, x_2)|\nonumber\\&#10;            &amp;+K_m|\frac{x_1}{m(x_1)}|+B_m|\frac{x_2}{m(x_1)}|+\epsilon)&#10;\end{align}&#10;\end{document}" title="IguanaTex Bitmap Display">
            <a:extLst>
              <a:ext uri="{FF2B5EF4-FFF2-40B4-BE49-F238E27FC236}">
                <a16:creationId xmlns:a16="http://schemas.microsoft.com/office/drawing/2014/main" id="{84398F97-30E7-4895-BC0F-5358CCBD038A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131" y="1825585"/>
            <a:ext cx="4114286" cy="95085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7B9DCC7-CF99-4310-BE8D-4A10457CDFFB}"/>
              </a:ext>
            </a:extLst>
          </p:cNvPr>
          <p:cNvSpPr txBox="1"/>
          <p:nvPr/>
        </p:nvSpPr>
        <p:spPr>
          <a:xfrm>
            <a:off x="4367191" y="2780138"/>
            <a:ext cx="4572000" cy="56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Stability proof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485030B-2D69-4788-84B3-5AD4D15C41B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70504" b="577"/>
          <a:stretch/>
        </p:blipFill>
        <p:spPr>
          <a:xfrm>
            <a:off x="8033378" y="2407108"/>
            <a:ext cx="1076028" cy="369333"/>
          </a:xfrm>
          <a:prstGeom prst="rect">
            <a:avLst/>
          </a:prstGeom>
        </p:spPr>
      </p:pic>
      <p:pic>
        <p:nvPicPr>
          <p:cNvPr id="19" name="Picture 18" descr="\documentclass{article}&#10;\usepackage{amsmath}&#10;\pagestyle{empty}&#10;\begin{document}&#10;\begin{align}&#10;    \dot{V}=&amp;\sigma\dot{\sigma}, \nonumber\\&#10;           =&amp;\sigma(\lambda\dot{e}+ \Ddot{x}_{d1} \nonumber\\&#10;           &amp;-f(x_1, x_2) + h(x_1)u -\Delta k\frac{x_1}{m(x_1)}-\Delta b\frac{x_2}{m(x_1))})\nonumber\\&#10;           =&amp;\sigma(-(1+\Delta\alpha)\eta{sign(\sigma)}-\Delta\alpha(\lambda\dot{e}+ \Ddot{x}_{d1} -f(x_1, x_2))\nonumber\\&#10;           &amp;+\Delta k\frac{x_1}{m(x_1)}+\Delta b\frac{x_2}{m(x_1)})\nonumber\\&#10;            \leq&amp;-(1+\alpha_m)\eta|\sigma|+\alpha_m|\lambda\dot{e}+ \Ddot{x}_{d1} -f(x_1, x_2)||\sigma| \nonumber\\&#10;           &amp;+K_m|\frac{x_1}{m(x_1)}||\sigma|+D_m|\frac{x_2}{m(x_1)}||\sigma|\nonumber\\&#10;           \leq&amp;-\epsilon|\sigma|\leq 0&#10;    \label{eq:cadidateFunc}&#10;\end{align}&#10;\end{document}" title="IguanaTex Bitmap Display">
            <a:extLst>
              <a:ext uri="{FF2B5EF4-FFF2-40B4-BE49-F238E27FC236}">
                <a16:creationId xmlns:a16="http://schemas.microsoft.com/office/drawing/2014/main" id="{49528563-C3D9-46BF-98CF-AAD8B29490CE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947" y="3751081"/>
            <a:ext cx="4395886" cy="2256457"/>
          </a:xfrm>
          <a:prstGeom prst="rect">
            <a:avLst/>
          </a:prstGeom>
        </p:spPr>
      </p:pic>
      <p:pic>
        <p:nvPicPr>
          <p:cNvPr id="35" name="Picture 34" descr="\documentclass{article}&#10;\usepackage{amsmath}&#10;\pagestyle{empty}&#10;\begin{document}&#10;\begin{align}&#10;    V=\frac{1}{2}\sigma^2&#10;    \label{eq:cadidateFunc}&#10;\end{align}&#10;&#10;&#10;&#10;\end{document}" title="IguanaTex Bitmap Display">
            <a:extLst>
              <a:ext uri="{FF2B5EF4-FFF2-40B4-BE49-F238E27FC236}">
                <a16:creationId xmlns:a16="http://schemas.microsoft.com/office/drawing/2014/main" id="{65D554D2-E242-46CD-A130-D294C26CAAB2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947" y="3345784"/>
            <a:ext cx="2892800" cy="3072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1A80894-2ED9-4EDB-9A2B-D1361CC769B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70504" b="577"/>
          <a:stretch/>
        </p:blipFill>
        <p:spPr>
          <a:xfrm>
            <a:off x="6903663" y="3411531"/>
            <a:ext cx="1076028" cy="369333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464720F-1EAF-455D-B36C-BB83A9A9F77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70504" b="577"/>
          <a:stretch/>
        </p:blipFill>
        <p:spPr>
          <a:xfrm>
            <a:off x="8028132" y="3000060"/>
            <a:ext cx="1076028" cy="318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87891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76.49047"/>
  <p:tag name="ORIGINALWIDTH" val="563.1796"/>
  <p:tag name="LATEXADDIN" val="\documentclass{article}&#10;\usepackage{amsmath}&#10;\pagestyle{empty}&#10;\begin{document}&#10;\begin{align}&#10;&amp;q=\theta\nonumber\\&#10;&amp;    M(q)\Ddot{q}+(C(q,\Dot{q})+D)\Dot{q}+G(q)+Kq=\tau\nonumber&#10;    \end{align}&#10;&#10;&#10;&#10;\end{document}"/>
  <p:tag name="IGUANATEXSIZE" val="14"/>
  <p:tag name="IGUANATEXCURSOR" val="116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220.4724"/>
  <p:tag name="ORIGINALWIDTH" val="513.6857"/>
  <p:tag name="LATEXADDIN" val="\documentclass{article}&#10;\usepackage{amsmath}&#10;\pagestyle{empty}&#10;\begin{document}&#10;\begin{gather}&#10;    e=q_{d}-q,\nonumber\\&#10;    r=\dot{e}+\alpha e, \lambda&gt;0\nonumber\\&#10;    \dot{q}_r=\alpha e +\dot{e}\nonumber\\&#10;    \tau =\hat{M}\Ddot{q}_r+\hat{C}+\hat{G}+\hat{E}+Ksign(r)\nonumber\\&#10;k_i \geq |[\tilde{M}\Ddot{q}_r +\tilde{C}\Ddot{q}_r+\tilde{G}+\tilde{B}+\tilde{E}]_i | + {\eta}_i \nonumber&#10;    \end{gather}&#10;\end{document}"/>
  <p:tag name="IGUANATEXSIZE" val="14"/>
  <p:tag name="IGUANATEXCURSOR" val="375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35.99551"/>
  <p:tag name="ORIGINALWIDTH" val="138.7327"/>
  <p:tag name="LATEXADDIN" val="\documentclass{article}&#10;\usepackage{amsmath}&#10;\pagestyle{empty}&#10;\begin{document}&#10;\begin{gather}&#10;    q=[l,\theta]^T,\nonumber&#10;    \end{gather}&#10;\end{document}"/>
  <p:tag name="IGUANATEXSIZE" val="14"/>
  <p:tag name="IGUANATEXCURSOR" val="123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27.74654"/>
  <p:tag name="ORIGINALWIDTH" val="77.99023"/>
  <p:tag name="LATEXADDIN" val="\documentclass{article}&#10;\usepackage{amsmath}&#10;\pagestyle{empty}&#10;\begin{document}&#10;\begin{gather}&#10;    q=\theta,\nonumber&#10;    \end{gather}&#10;\end{document}"/>
  <p:tag name="IGUANATEXSIZE" val="14"/>
  <p:tag name="IGUANATEXCURSOR" val="101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159.73"/>
  <p:tag name="ORIGINALWIDTH" val="376.4529"/>
  <p:tag name="LATEXADDIN" val="\documentclass{article}&#10;\usepackage{amsmath}&#10;\pagestyle{empty}&#10;\begin{document}&#10;\begin{align}&#10;    \tau_a=&amp;I\Ddot{q}+K_d\Dot{q}+mg\frac{L}{2}sin(q)&#10;\nonumber\\&#10;\tau_a=&amp;\gamma_0P_0-\gamma_1P_1+K_sq\nonumber\\&#10;\dot{P}=&amp;-\alpha P+\beta P_d\nonumber&#10;    \end{align}&#10;&#10;&#10;&#10;\end{document}"/>
  <p:tag name="IGUANATEXSIZE" val="14"/>
  <p:tag name="IGUANATEXCURSOR" val="216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281.2149"/>
  <p:tag name="ORIGINALWIDTH" val="681.6648"/>
  <p:tag name="LATEXADDIN" val="\documentclass{article}&#10;\usepackage{amsmath}&#10;\pagestyle{empty}&#10;\begin{document}&#10;\begin{align}&#10;minimize \sum_{k=0}^T &amp;||q_d-q[k]||_{Q}^2 +||\dot{q}[k]||_{R}^2\nonumber\\&#10;&amp;+||P_0[k]-P_T||_{S}^2++||P_1[k]-P_T||_{S}^2\nonumber\\&#10;s.t. &amp;q_{min}\leq q \leq q_{max}\nonumber\\&#10;&amp;P_{min}\leq P_d \leq P_{max}\nonumber\\&#10;&amp;|\Delta P_d|\leq \Delta P_{max}\nonumber&#10;\end{align}&#10;\end{document}"/>
  <p:tag name="IGUANATEXSIZE" val="14"/>
  <p:tag name="IGUANATEXCURSOR" val="335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192.7259"/>
  <p:tag name="ORIGINALWIDTH" val="599.1751"/>
  <p:tag name="LATEXADDIN" val="\documentclass{article}&#10;\usepackage{amsmath}&#10;\pagestyle{empty}&#10;\begin{document}&#10;\begin{gather}&#10;    m(q)\Ddot{q}+c(q,\Dot{q})\Dot{q}+g(q)+\hat{k}q+\hat{b}\Dot{q}=\hat{\alpha}{R(\psi)p},\nonumber\\&#10;    \hat{k}={k_0+\Delta k}, \nonumber\\&#10;    \hat{b}={b_0+\Delta b},\nonumber\\&#10;    \hat{\alpha}=(1+\Delta\alpha)\alpha_0,\nonumber&#10;    \end{gather}&#10;&#10;&#10;&#10;\end{document}"/>
  <p:tag name="IGUANATEXSIZE" val="12"/>
  <p:tag name="IGUANATEXCURSOR" val="261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31.49606"/>
  <p:tag name="ORIGINALWIDTH" val="533.9332"/>
  <p:tag name="LATEXADDIN" val="\documentclass{article}&#10;\usepackage{amsmath}&#10;\pagestyle{empty}&#10;\begin{document}&#10;$|\Delta{k}|&lt;K_m, |\Delta{b}|&lt;B_m$, and $|\Delta{\alpha}|&lt;\alpha_m$&#10;&#10;&#10;&#10;\end{document}"/>
  <p:tag name="IGUANATEXSIZE" val="12"/>
  <p:tag name="IGUANATEXCURSOR" val="111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32.24598"/>
  <p:tag name="ORIGINALWIDTH" val="641.1699"/>
  <p:tag name="LATEXADDIN" val="\documentclass{article}&#10;\usepackage{amsmath}&#10;\pagestyle{empty}&#10;\begin{document}&#10;\begin{gather}&#10;    M(q)\Ddot{q}+C(q,\Dot{q})\Dot{q}+G(q)+Kq+B\Dot{q}=\alpha{R(\psi)p}\nonumber&#10;    \end{gather}&#10;&#10;&#10;&#10;\end{document}"/>
  <p:tag name="IGUANATEXSIZE" val="12"/>
  <p:tag name="IGUANATEXCURSOR" val="141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95.23811"/>
  <p:tag name="ORIGINALWIDTH" val="508.4365"/>
  <p:tag name="LATEXADDIN" val="\documentclass{article}&#10;\usepackage{amsmath}&#10;\pagestyle{empty}&#10;\begin{document}&#10;\begin{gather}&#10;    u=\sum_{j=1}^{10}Amp*sin(2\pi f_jt+\phi_j)+b_{off}\nonumber&#10;    \end{gather}&#10;&#10;&#10;&#10;\end{document}"/>
  <p:tag name="IGUANATEXSIZE" val="12"/>
  <p:tag name="IGUANATEXCURSOR" val="149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303.712"/>
  <p:tag name="ORIGINALWIDTH" val="918.6352"/>
  <p:tag name="LATEXADDIN" val="\documentclass{article}&#10;\usepackage{amsmath}&#10;\pagestyle{empty}&#10;\begin{document}&#10;\begin{gather}&#10;    \dot{x}_1 = x_2 \nonumber\\&#10;    \dot{x}_2 = f(x_1,x_2) +  h(x_1)u +d \nonumber\\&#10;    f(x_1,x_2)=-m(x_1)^{-1}((c(x_1,x_2)+b_0)x_2+k_0x_1+g(x_1)) \nonumber\\&#10;    % h(\psi,u)=m^{-1}\alpha(\frac{1}{2}(sin\psi-\sqrt{3}cos\psi)(u-0.00345) \nonumber\\&#10;    h(x_1)=m(x_1)^{-1}\alpha_0,\nonumber\\&#10;    d = -\Delta k\frac{x_1}{m(x_1)}- \Delta b\frac{x_2}{m(x_1)}+\Delta\alpha\frac{\alpha_0}{m(x_1)} \nonumber\\&#10;    u=R(\psi)p&#10;    \label{eq:smcDerivative}&#10;\end{gather}&#10;&#10;&#10;&#10;\end{document}"/>
  <p:tag name="IGUANATEXSIZE" val="12"/>
  <p:tag name="IGUANATEXCURSOR" val="392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80.24"/>
  <p:tag name="ORIGINALWIDTH" val="644.1694"/>
  <p:tag name="LATEXADDIN" val="\documentclass{article}&#10;\usepackage{amsmath}&#10;\pagestyle{empty}&#10;\begin{document}&#10;\begin{align}&#10;q&amp;=[\theta,l]'\nonumber\\&#10;    M(q)\Ddot{q}+C(q,\Dot{q})\Dot{q}+G(q)+B(q)+E(q)&amp;=\tau\nonumber&#10;    \end{align}&#10;&#10;&#10;&#10;\end{document}"/>
  <p:tag name="IGUANATEXSIZE" val="14"/>
  <p:tag name="IGUANATEXCURSOR" val="172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161.9798"/>
  <p:tag name="ORIGINALWIDTH" val="803.8995"/>
  <p:tag name="LATEXADDIN" val="\documentclass{article}&#10;\usepackage{amsmath}&#10;\pagestyle{empty}&#10;\begin{document}&#10;\begin{align}&#10;e&amp;=x_{d1}-x_1,\nonumber\\&#10;\sigma&amp;=\dot{e}+\lambda e, \lambda&gt;0\\&#10;\dot{\sigma}&amp;=\lambda\dot{e}+\Ddot{e}=\lambda\dot{e}+\Ddot{x}_{d1}-\Ddot{x}_1 \nonumber\\&#10;                &amp;=\lambda\dot{e}+ \Ddot{x}_{d1} -(f(x_1, x_2) + h(x_1)u+d )&#10;\end{align}&#10;&#10;&#10;&#10;\end{document}"/>
  <p:tag name="IGUANATEXSIZE" val="12"/>
  <p:tag name="IGUANATEXCURSOR" val="322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32.24598"/>
  <p:tag name="ORIGINALWIDTH" val="635.1707"/>
  <p:tag name="LATEXADDIN" val="\documentclass{article}&#10;\usepackage{amsmath}&#10;\pagestyle{empty}&#10;\begin{document}&#10;\begin{align}&#10;    \dot{\sigma}=-\eta{sign(\sigma)}&#10;\end{align}&#10;&#10;&#10;&#10;&#10;\end{document}"/>
  <p:tag name="IGUANATEXSIZE" val="12"/>
  <p:tag name="IGUANATEXCURSOR" val="79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194.9756"/>
  <p:tag name="ORIGINALWIDTH" val="843.6446"/>
  <p:tag name="LATEXADDIN" val="\documentclass{article}&#10;\usepackage{amsmath}&#10;\pagestyle{empty}&#10;\begin{document}&#10;\begin{align}&#10;    u=&amp;h(x_1)^{-1}(\lambda\dot{e}+ \Ddot{x}_{d1} -f(x_1, x_2)+\eta sign(\sigma)),\nonumber\\&#10;    \eta\geq&amp;&#10;    \frac{1}{1+\alpha_m}(\alpha_m|\lambda\dot{e}+ \Ddot{x}_{d1} -f(x_1, x_2)|\nonumber\\&#10;            &amp;+K_m|\frac{x_1}{m(x_1)}|+B_m|\frac{x_2}{m(x_1)}|+\epsilon)&#10;\end{align}&#10;\end{document}"/>
  <p:tag name="IGUANATEXSIZE" val="12"/>
  <p:tag name="IGUANATEXCURSOR" val="102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462.6921"/>
  <p:tag name="ORIGINALWIDTH" val="901.3873"/>
  <p:tag name="LATEXADDIN" val="\documentclass{article}&#10;\usepackage{amsmath}&#10;\pagestyle{empty}&#10;\begin{document}&#10;\begin{align}&#10;    \dot{V}=&amp;\sigma\dot{\sigma}, \nonumber\\&#10;           =&amp;\sigma(\lambda\dot{e}+ \Ddot{x}_{d1} \nonumber\\&#10;           &amp;-f(x_1, x_2) + h(x_1)u -\Delta k\frac{x_1}{m(x_1)}-\Delta b\frac{x_2}{m(x_1))})\nonumber\\&#10;           =&amp;\sigma(-(1+\Delta\alpha)\eta{sign(\sigma)}-\Delta\alpha(\lambda\dot{e}+ \Ddot{x}_{d1} -f(x_1, x_2))\nonumber\\&#10;           &amp;+\Delta k\frac{x_1}{m(x_1)}+\Delta b\frac{x_2}{m(x_1)})\nonumber\\&#10;            \leq&amp;-(1+\alpha_m)\eta|\sigma|+\alpha_m|\lambda\dot{e}+ \Ddot{x}_{d1} -f(x_1, x_2)||\sigma| \nonumber\\&#10;           &amp;+K_m|\frac{x_1}{m(x_1)}||\sigma|+D_m|\frac{x_2}{m(x_1)}||\sigma|\nonumber\\&#10;           \leq&amp;-\epsilon|\sigma|\leq 0&#10;    \label{eq:cadidateFunc}&#10;\end{align}&#10;\end{document}"/>
  <p:tag name="IGUANATEXSIZE" val="12"/>
  <p:tag name="IGUANATEXCURSOR" val="476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62.99213"/>
  <p:tag name="ORIGINALWIDTH" val="593.1758"/>
  <p:tag name="LATEXADDIN" val="\documentclass{article}&#10;\usepackage{amsmath}&#10;\pagestyle{empty}&#10;\begin{document}&#10;\begin{align}&#10;    V=\frac{1}{2}\sigma^2&#10;    \label{eq:cadidateFunc}&#10;\end{align}&#10;&#10;&#10;&#10;\end{document}"/>
  <p:tag name="IGUANATEXSIZE" val="12"/>
  <p:tag name="IGUANATEXCURSOR" val="159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275.9655"/>
  <p:tag name="ORIGINALWIDTH" val="649.4188"/>
  <p:tag name="LATEXADDIN" val="\documentclass{article}&#10;\usepackage{amsmath}&#10;\pagestyle{empty}&#10;\begin{document}&#10;\begin{align}&#10;    u&amp;=u_{eq} + u_s +u_n \nonumber\\&#10;    u_{eq}&amp;=-h(x_1)^{-1}(f(x_1,x_2)+\lambda\dot{e}-\Ddot{x_d} + k_{sf}\sigma), \nonumber\\&#10;        u_n&amp;=-h(x_1)^{-1}\hat{d}, \nonumber\\&#10;    u_s&amp;=-h(x_1)^{-1}\eta sat(\sigma), \nonumber\\&#10;    sat(\sigma)&amp;= \left\{&#10;    \begin{array}{ll}&#10;      sign(\sigma) &amp; |\sigma|&gt; \mu \\&#10;      \frac{\sigma}{\mu} &amp;  |\sigma|\leq \mu \nonumber&#10;\end{array}&#10;\right.&#10;\end{align}&#10;\end{document}"/>
  <p:tag name="IGUANATEXSIZE" val="14"/>
  <p:tag name="IGUANATEXCURSOR" val="279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218.9726"/>
  <p:tag name="ORIGINALWIDTH" val="494.9381"/>
  <p:tag name="LATEXADDIN" val="\documentclass{article}&#10;\usepackage{amsmath}&#10;\pagestyle{empty}&#10;\begin{document}&#10;\begin{align}&#10;  \hat{d}&amp;= \hat{z} + w(\sigma), \nonumber\\&#10;    \dot{\hat{d}} &amp;= \dot{\hat{z}} +\frac{\partial w}{\partial \sigma}\dot{\sigma}\nonumber\\&#10;w(\sigma)&amp;=k_w\sigma,k_w&gt;0 \nonumber\\&#10;\dot{\hat{z}}&amp;=-k_w(h(x_1)u_n + h(x_1)u_s + {\hat{d}})\nonumber&#10;\end{align}&#10;\end{document}"/>
  <p:tag name="IGUANATEXSIZE" val="14"/>
  <p:tag name="IGUANATEXCURSOR" val="305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166.4792"/>
  <p:tag name="ORIGINALWIDTH" val="331.4586"/>
  <p:tag name="LATEXADDIN" val="\documentclass{article}&#10;\usepackage{amsmath}&#10;\pagestyle{empty}&#10;\begin{document}&#10;\begin{align}&#10;    |\Bar{d}| \leq &amp;\beta = \frac{\gamma}{k_w - 0.5} \nonumber\\&#10;    |\sigma|\leq &amp;\left\{&#10;    \begin{array}{ll}&#10;      \frac{\beta - \eta}{k_{sf}} &amp; |\sigma|&gt; \mu \\&#10;      \frac{\beta \mu}{k_{sf}\mu + \eta} &amp; |\sigma|\leq \mu \nonumber\\&#10;\end{array}&#10;\right.&#10;\end{align}&#10;\end{document}"/>
  <p:tag name="IGUANATEXSIZE" val="14"/>
  <p:tag name="IGUANATEXCURSOR" val="104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74.99063"/>
  <p:tag name="ORIGINALWIDTH" val="290.9636"/>
  <p:tag name="LATEXADDIN" val="\documentclass{article}&#10;\usepackage{amsmath}&#10;\pagestyle{empty}&#10;\begin{document}&#10;\begin{align}&#10;RMSE &amp;= \sqrt{\frac{\sum_{i=1}^n e_i^2}{n}}\nonumber&#10;\end{align}&#10;\end{document}"/>
  <p:tag name="IGUANATEXSIZE" val="14"/>
  <p:tag name="IGUANATEXCURSOR" val="146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44.99441"/>
  <p:tag name="ORIGINALWIDTH" val="188.2265"/>
  <p:tag name="LATEXADDIN" val="\documentclass{article}&#10;\usepackage{amsmath}&#10;\pagestyle{empty}&#10;\begin{document}&#10;\begin{align}&#10;E_{pm} &amp;= \sum p_m^2\nonumber&#10;\end{align}&#10;\end{document}"/>
  <p:tag name="IGUANATEXSIZE" val="14"/>
  <p:tag name="IGUANATEXCURSOR" val="123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27.74654"/>
  <p:tag name="ORIGINALWIDTH" val="77.99023"/>
  <p:tag name="LATEXADDIN" val="\documentclass{article}&#10;\usepackage{amsmath}&#10;\pagestyle{empty}&#10;\begin{document}&#10;\begin{gather}&#10;    q=\theta,\nonumber&#10;    \end{gather}&#10;\end{document}"/>
  <p:tag name="IGUANATEXSIZE" val="14"/>
  <p:tag name="IGUANATEXCURSOR" val="101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159.73"/>
  <p:tag name="ORIGINALWIDTH" val="376.4529"/>
  <p:tag name="LATEXADDIN" val="\documentclass{article}&#10;\usepackage{amsmath}&#10;\pagestyle{empty}&#10;\begin{document}&#10;\begin{align}&#10;    \tau_a=&amp;I\Ddot{q}+K_d\Dot{q}+mg\frac{L}{2}sin(q)&#10;\nonumber\\&#10;\tau_a=&amp;\gamma_0P_0-\gamma_1P_1+K_sq\nonumber\\&#10;\dot{P}=&amp;-\alpha P+\beta P_d\nonumber&#10;    \end{align}&#10;&#10;&#10;&#10;\end{document}"/>
  <p:tag name="IGUANATEXSIZE" val="14"/>
  <p:tag name="IGUANATEXCURSOR" val="216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148.4814"/>
  <p:tag name="ORIGINALWIDTH" val="457.4428"/>
  <p:tag name="LATEXADDIN" val="\documentclass{article}&#10;\usepackage{amsmath}&#10;\pagestyle{empty}&#10;\begin{document}&#10;\begin{align}&#10;(mR^2_0 + M\frac{R^2_0}{4})\ddot{\alpha} + d_{\alpha}\dot{\alpha} + k_{\alpha}= \tau_{\alpha}\nonumber\\&#10;(mR^2_0 + M\frac{R^2_0}{4})\ddot{\beta} + d_{\beta}\dot{\beta} + k_{\beta}= \tau_{\beta}\nonumber&#10;\end{align}&#10;\end{document}"/>
  <p:tag name="IGUANATEXSIZE" val="14"/>
  <p:tag name="IGUANATEXCURSOR" val="286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27.74654"/>
  <p:tag name="ORIGINALWIDTH" val="77.99023"/>
  <p:tag name="LATEXADDIN" val="\documentclass{article}&#10;\usepackage{amsmath}&#10;\pagestyle{empty}&#10;\begin{document}&#10;\begin{gather}&#10;    q=\theta,\nonumber&#10;    \end{gather}&#10;\end{document}"/>
  <p:tag name="IGUANATEXSIZE" val="14"/>
  <p:tag name="IGUANATEXCURSOR" val="101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32.24598"/>
  <p:tag name="ORIGINALWIDTH" val="563.1796"/>
  <p:tag name="LATEXADDIN" val="\documentclass{article}&#10;\usepackage{amsmath}&#10;\pagestyle{empty}&#10;\begin{document}&#10;\begin{gather}&#10;    M(q)\Ddot{q}+(C(q,\Dot{q})+D)\Dot{q}+G(q)+Kq=\tau\nonumber&#10;    \end{gather}&#10;&#10;&#10;&#10;\end{document}"/>
  <p:tag name="IGUANATEXSIZE" val="14"/>
  <p:tag name="IGUANATEXCURSOR" val="143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175.478"/>
  <p:tag name="ORIGINALWIDTH" val="686.9141"/>
  <p:tag name="LATEXADDIN" val="\documentclass{article}&#10;\usepackage{amsmath}&#10;\pagestyle{empty}&#10;\begin{document}&#10;\begin{align}&#10;\tilde K &amp;= K + \Delta K, \tilde D = D + \Delta D\nonumber\\&#10;\tau &amp;=Kq_d+D\dot{q}_d+G(q)+\nonumber\\&#10;&amp;C(q,\dot q)\dot{q}_d+M(q)\Ddot{q}_d+K_P(q_d-q)+K_D(\dot{q}_d-\dot q)\nonumber\\&#10;K_P &amp;\succ -K, K_D \succ -D \nonumber&#10;    \end{align}&#10;\end{document}"/>
  <p:tag name="IGUANATEXSIZE" val="14"/>
  <p:tag name="IGUANATEXCURSOR" val="281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300"/>
  <p:tag name="ORIGINALHEIGHT" val="32.24598"/>
  <p:tag name="ORIGINALWIDTH" val="596.9254"/>
  <p:tag name="LATEXADDIN" val="\documentclass{article}&#10;\usepackage{amsmath}&#10;\pagestyle{empty}&#10;\begin{document}&#10;\begin{gather}&#10;    M(q)\Ddot{q}+C(q,\Dot{q})\Dot{q}+G(q)+B(q)+E(q)=\tau\nonumber&#10;    \end{gather}&#10;&#10;&#10;&#10;\end{document}"/>
  <p:tag name="IGUANATEXSIZE" val="14"/>
  <p:tag name="IGUANATEXCURSOR" val="160"/>
  <p:tag name="TRANSPARENCY" val="True"/>
  <p:tag name="FILENAME" val=""/>
  <p:tag name="LATEXENGINEID" val="0"/>
  <p:tag name="TEMPFOLDER" val="D: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20762</TotalTime>
  <Words>1061</Words>
  <Application>Microsoft Office PowerPoint</Application>
  <PresentationFormat>On-screen Show (4:3)</PresentationFormat>
  <Paragraphs>185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Cambria Math</vt:lpstr>
      <vt:lpstr>Times New Roman</vt:lpstr>
      <vt:lpstr>1_Office Theme</vt:lpstr>
      <vt:lpstr>PowerPoint Presentation</vt:lpstr>
      <vt:lpstr>Related work in model-based dynamic control</vt:lpstr>
      <vt:lpstr>Related work in model-based dynamic control</vt:lpstr>
      <vt:lpstr>Related work in model-based dynamic control</vt:lpstr>
      <vt:lpstr>Sliding mode control with nonlinear disturbance observer and state switch (SMCWNDOS)</vt:lpstr>
      <vt:lpstr>Augmented-rigid Arm Model</vt:lpstr>
      <vt:lpstr>Forward Kinematic Results</vt:lpstr>
      <vt:lpstr>Dynamic Model with Parameter Uncertainties</vt:lpstr>
      <vt:lpstr>Baseline SMC Design</vt:lpstr>
      <vt:lpstr>Experimental Results</vt:lpstr>
      <vt:lpstr>Nonlinear Disturbance Observer</vt:lpstr>
      <vt:lpstr>Sliding mode control with nonlinear disturbance observer (SMCNDO)</vt:lpstr>
      <vt:lpstr>Experimental Results</vt:lpstr>
      <vt:lpstr>Experimental Results</vt:lpstr>
      <vt:lpstr>Soft contact with SMCWNDOS</vt:lpstr>
      <vt:lpstr>Experimental Results</vt:lpstr>
      <vt:lpstr>Evaluations of Experiments with Object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Outline</dc:title>
  <dc:creator>shown4</dc:creator>
  <cp:lastModifiedBy>Zhi Qiao</cp:lastModifiedBy>
  <cp:revision>2125</cp:revision>
  <dcterms:created xsi:type="dcterms:W3CDTF">2006-08-16T00:00:00Z</dcterms:created>
  <dcterms:modified xsi:type="dcterms:W3CDTF">2021-04-22T06:35:12Z</dcterms:modified>
</cp:coreProperties>
</file>